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4274" r:id="rId2"/>
    <p:sldMasterId id="2147484302" r:id="rId3"/>
    <p:sldMasterId id="2147484308" r:id="rId4"/>
  </p:sldMasterIdLst>
  <p:notesMasterIdLst>
    <p:notesMasterId r:id="rId42"/>
  </p:notesMasterIdLst>
  <p:handoutMasterIdLst>
    <p:handoutMasterId r:id="rId43"/>
  </p:handoutMasterIdLst>
  <p:sldIdLst>
    <p:sldId id="266" r:id="rId5"/>
    <p:sldId id="361" r:id="rId6"/>
    <p:sldId id="1586" r:id="rId7"/>
    <p:sldId id="1587" r:id="rId8"/>
    <p:sldId id="1588" r:id="rId9"/>
    <p:sldId id="1570" r:id="rId10"/>
    <p:sldId id="1555" r:id="rId11"/>
    <p:sldId id="1589" r:id="rId12"/>
    <p:sldId id="1591" r:id="rId13"/>
    <p:sldId id="1590" r:id="rId14"/>
    <p:sldId id="1556" r:id="rId15"/>
    <p:sldId id="1557" r:id="rId16"/>
    <p:sldId id="1558" r:id="rId17"/>
    <p:sldId id="1559" r:id="rId18"/>
    <p:sldId id="1562" r:id="rId19"/>
    <p:sldId id="1563" r:id="rId20"/>
    <p:sldId id="1564" r:id="rId21"/>
    <p:sldId id="1565" r:id="rId22"/>
    <p:sldId id="1566" r:id="rId23"/>
    <p:sldId id="1571" r:id="rId24"/>
    <p:sldId id="1567" r:id="rId25"/>
    <p:sldId id="1568" r:id="rId26"/>
    <p:sldId id="1569" r:id="rId27"/>
    <p:sldId id="1572" r:id="rId28"/>
    <p:sldId id="1573" r:id="rId29"/>
    <p:sldId id="1576" r:id="rId30"/>
    <p:sldId id="1574" r:id="rId31"/>
    <p:sldId id="1575" r:id="rId32"/>
    <p:sldId id="1577" r:id="rId33"/>
    <p:sldId id="1578" r:id="rId34"/>
    <p:sldId id="1579" r:id="rId35"/>
    <p:sldId id="1580" r:id="rId36"/>
    <p:sldId id="1582" r:id="rId37"/>
    <p:sldId id="1581" r:id="rId38"/>
    <p:sldId id="1592" r:id="rId39"/>
    <p:sldId id="1593" r:id="rId40"/>
    <p:sldId id="1584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Bookman Old Style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B5ECFD"/>
    <a:srgbClr val="FFD5D5"/>
    <a:srgbClr val="C1FDCF"/>
    <a:srgbClr val="FFFFBF"/>
    <a:srgbClr val="CECEEF"/>
    <a:srgbClr val="FFFF00"/>
    <a:srgbClr val="99CC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 autoAdjust="0"/>
    <p:restoredTop sz="72756" autoAdjust="0"/>
  </p:normalViewPr>
  <p:slideViewPr>
    <p:cSldViewPr>
      <p:cViewPr varScale="1">
        <p:scale>
          <a:sx n="50" d="100"/>
          <a:sy n="50" d="100"/>
        </p:scale>
        <p:origin x="170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2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16194E6E-0E44-F04F-B99E-3E12459988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647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굴림" pitchFamily="50" charset="-127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377457CD-C980-134C-A0B9-E33372EE9CD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88542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D08FA2-0CEB-3247-B49D-CDC91AB0CC8C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1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What about the software system of this vehicle?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it has a software configuration looks like this.</a:t>
            </a:r>
          </a:p>
          <a:p>
            <a:r>
              <a:rPr lang="en-US" altLang="ko-KR" dirty="0"/>
              <a:t>It has sensor interfaces, perception modules, planning and control modules and control interface.</a:t>
            </a:r>
          </a:p>
          <a:p>
            <a:endParaRPr lang="en-US" altLang="ko-KR" dirty="0"/>
          </a:p>
          <a:p>
            <a:r>
              <a:rPr lang="en-US" altLang="ko-KR" dirty="0"/>
              <a:t>Each block is exactly same with the ROS node.</a:t>
            </a:r>
          </a:p>
          <a:p>
            <a:r>
              <a:rPr lang="en-US" altLang="ko-KR" dirty="0"/>
              <a:t>The Camera interface node send camera images to the Object detection node,</a:t>
            </a:r>
          </a:p>
          <a:p>
            <a:r>
              <a:rPr lang="en-US" altLang="ko-KR" dirty="0"/>
              <a:t>The Object detection node receive the image and send detect results to motion planner</a:t>
            </a:r>
          </a:p>
          <a:p>
            <a:r>
              <a:rPr lang="en-US" altLang="ko-KR" dirty="0"/>
              <a:t>And the control node get some path or decision from the motion planner and output some control commands.</a:t>
            </a:r>
          </a:p>
          <a:p>
            <a:endParaRPr lang="en-US" altLang="ko-KR" dirty="0"/>
          </a:p>
          <a:p>
            <a:r>
              <a:rPr lang="en-US" altLang="ko-KR" dirty="0"/>
              <a:t>In ROS, we describe the data communication between the nodes as the below figure.</a:t>
            </a:r>
          </a:p>
          <a:p>
            <a:r>
              <a:rPr lang="en-US" altLang="ko-KR" dirty="0"/>
              <a:t>A ROS node receive a topic A data, which is said “subscribe to a message whose name is ‘</a:t>
            </a:r>
            <a:r>
              <a:rPr lang="en-US" altLang="ko-KR" dirty="0" err="1"/>
              <a:t>topic_A</a:t>
            </a:r>
            <a:r>
              <a:rPr lang="en-US" altLang="ko-KR" dirty="0"/>
              <a:t>’.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And this node send or broadcast a topic A data, which is said “publish a message whose name is ‘</a:t>
            </a:r>
            <a:r>
              <a:rPr lang="en-US" altLang="ko-KR" dirty="0" err="1"/>
              <a:t>topic_B</a:t>
            </a:r>
            <a:r>
              <a:rPr lang="en-US" altLang="ko-KR" dirty="0"/>
              <a:t>’.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all the blocks in this vehicle system is equivalent to the ROS nodes, and there can be message communication between ROS nodes in a robotic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ROS has good tools and libraries for designing this kind of robot software system.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870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 are some important terminologies in ROS.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951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explanation of each terminology.</a:t>
            </a:r>
          </a:p>
          <a:p>
            <a:r>
              <a:rPr lang="en-US" altLang="ko-KR" dirty="0"/>
              <a:t>But It’s pretty wordy, so please read this later in detail.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7997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ROS master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3898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- Messages are routed via a transport system with Publish and Subscribe semantics.</a:t>
            </a:r>
          </a:p>
          <a:p>
            <a:r>
              <a:rPr lang="en-US" altLang="ko-KR" b="1" dirty="0"/>
              <a:t>- And the message has a message type, such as String, Float, Int, and etc.</a:t>
            </a:r>
          </a:p>
          <a:p>
            <a:r>
              <a:rPr lang="en-US" altLang="ko-KR" b="1" dirty="0"/>
              <a:t>- Also the message type can be a struct or array, just like a struct in C language.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888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- Publishing is a kind of broadcasting a message with its own topic name, Topic 1, 2, or 3.</a:t>
            </a:r>
          </a:p>
          <a:p>
            <a:r>
              <a:rPr lang="en-US" altLang="ko-KR" b="1" dirty="0"/>
              <a:t>So that some nodes can receive, or subscribe to the message by using its own topic name.</a:t>
            </a:r>
          </a:p>
          <a:p>
            <a:r>
              <a:rPr lang="en-US" altLang="ko-KR" b="1" dirty="0"/>
              <a:t>- This means it can be One-to-One, One-to-Many, or Many-to-Many communication between the ROS nodes.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76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another example of ROS system.</a:t>
            </a:r>
          </a:p>
          <a:p>
            <a:r>
              <a:rPr lang="en-US" altLang="ko-KR" dirty="0"/>
              <a:t>(read sentence)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9148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 are many robotics applications which use the ROS system.</a:t>
            </a:r>
          </a:p>
          <a:p>
            <a:r>
              <a:rPr lang="en-US" altLang="ko-KR" dirty="0"/>
              <a:t>From the autonomous vehicle, drone, humanoid robot, wheeled vehicle, and the Spot which is one the most famous legged robot in the world.</a:t>
            </a:r>
          </a:p>
          <a:p>
            <a:r>
              <a:rPr lang="en-US" altLang="ko-KR" dirty="0"/>
              <a:t>All of them can be designed and controlled by ROS-based system</a:t>
            </a:r>
          </a:p>
          <a:p>
            <a:r>
              <a:rPr lang="en-US" altLang="ko-KR" dirty="0"/>
              <a:t>And there are many open source that we can easily use and apply our own robot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69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lab actively use the ROS.</a:t>
            </a:r>
          </a:p>
          <a:p>
            <a:r>
              <a:rPr lang="en-US" altLang="ko-KR" dirty="0"/>
              <a:t>Our autonomous delivery robot is based on the ROS system.</a:t>
            </a:r>
          </a:p>
          <a:p>
            <a:r>
              <a:rPr lang="en-US" altLang="ko-KR" dirty="0"/>
              <a:t>The robot use a Lidar sensor, localize(estimate where the robot is in a map), follow a path or waypoints</a:t>
            </a:r>
          </a:p>
          <a:p>
            <a:r>
              <a:rPr lang="en-US" altLang="ko-KR" dirty="0"/>
              <a:t>Also drone system is designed by ROS,</a:t>
            </a:r>
          </a:p>
          <a:p>
            <a:r>
              <a:rPr lang="en-US" altLang="ko-KR" dirty="0"/>
              <a:t>It has lidar and camera sensors, all the sensor interfaces are communicated by the ROS.</a:t>
            </a:r>
          </a:p>
          <a:p>
            <a:r>
              <a:rPr lang="en-US" altLang="ko-KR" dirty="0"/>
              <a:t>Some algorithms in the drone do motion planning and control for obstacle avoidance by subscribing the sensor data through the ROS system.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4354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our ROS-based autonomous vehicle system.</a:t>
            </a:r>
          </a:p>
          <a:p>
            <a:r>
              <a:rPr lang="en-US" altLang="ko-KR" dirty="0"/>
              <a:t>In this case, there can be a camera interface node, lane detection node, object detection and tracking node, control interface node, and etc.</a:t>
            </a:r>
          </a:p>
          <a:p>
            <a:r>
              <a:rPr lang="en-US" altLang="ko-KR" dirty="0"/>
              <a:t>So, as you can see, in a robotic system, there can be many nodes and each node can communicate each other by Publishing and Subscribing to some messages.</a:t>
            </a:r>
          </a:p>
          <a:p>
            <a:r>
              <a:rPr lang="en-US" altLang="ko-KR" dirty="0"/>
              <a:t>And each message has its own topic name, so that each ROS node can specify which message to publish or subscribe.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20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A704112-498E-C14A-8741-28BE3CB3CED6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2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9757" tIns="44879" rIns="89757" bIns="44879"/>
          <a:lstStyle/>
          <a:p>
            <a:pPr eaLnBrk="1" hangingPunct="1"/>
            <a:r>
              <a:rPr lang="en-US" altLang="ko-KR" dirty="0"/>
              <a:t>(read)</a:t>
            </a:r>
          </a:p>
          <a:p>
            <a:pPr eaLnBrk="1" hangingPunct="1"/>
            <a:r>
              <a:rPr lang="en-US" altLang="ko-KR" dirty="0"/>
              <a:t>- Okay so lets move on to ubuntu installation.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D08FA2-0CEB-3247-B49D-CDC91AB0CC8C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20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Until Now, we have learned the basic concept of ROS system.</a:t>
            </a:r>
          </a:p>
          <a:p>
            <a:pPr eaLnBrk="1" hangingPunct="1"/>
            <a:r>
              <a:rPr lang="en-US" altLang="ko-KR" dirty="0"/>
              <a:t>Is there any question about ROS?</a:t>
            </a:r>
          </a:p>
          <a:p>
            <a:pPr eaLnBrk="1" hangingPunct="1"/>
            <a:r>
              <a:rPr lang="en-US" altLang="ko-KR" dirty="0"/>
              <a:t>If you have, please write your question to the chat window.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We have learned small part of the ROS system,</a:t>
            </a:r>
          </a:p>
          <a:p>
            <a:pPr eaLnBrk="1" hangingPunct="1"/>
            <a:r>
              <a:rPr lang="en-US" altLang="ko-KR" dirty="0"/>
              <a:t>So please study more the ROS yourself, not all the things in ROS but just some terminologies, tools, and codes.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And I strongly recommend you install the </a:t>
            </a:r>
            <a:r>
              <a:rPr lang="en-US" altLang="ko-KR" dirty="0" err="1"/>
              <a:t>linux</a:t>
            </a:r>
            <a:r>
              <a:rPr lang="en-US" altLang="ko-KR" dirty="0"/>
              <a:t> and ROS in your PC to be familiar with them.</a:t>
            </a:r>
          </a:p>
          <a:p>
            <a:pPr eaLnBrk="1" hangingPunct="1"/>
            <a:r>
              <a:rPr lang="en-US" altLang="ko-KR" dirty="0"/>
              <a:t>They are the most fundamental things for your robotic programming.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(~Q&amp;A~)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Ok from here, I will explain about the ROS in </a:t>
            </a:r>
            <a:r>
              <a:rPr lang="en-US" altLang="ko-KR" dirty="0" err="1"/>
              <a:t>linux</a:t>
            </a:r>
            <a:r>
              <a:rPr lang="en-US" altLang="ko-KR" dirty="0"/>
              <a:t> system.</a:t>
            </a:r>
          </a:p>
          <a:p>
            <a:pPr eaLnBrk="1" hangingPunct="1"/>
            <a:r>
              <a:rPr lang="en-US" altLang="ko-KR" dirty="0"/>
              <a:t>For that I made a remote connection with my </a:t>
            </a:r>
            <a:r>
              <a:rPr lang="en-US" altLang="ko-KR" dirty="0" err="1"/>
              <a:t>linux</a:t>
            </a:r>
            <a:r>
              <a:rPr lang="en-US" altLang="ko-KR" dirty="0"/>
              <a:t> PC.</a:t>
            </a:r>
          </a:p>
          <a:p>
            <a:pPr eaLnBrk="1" hangingPunct="1"/>
            <a:r>
              <a:rPr lang="en-US" altLang="ko-KR" dirty="0"/>
              <a:t>I will follow rest of this class by demonstrating in the </a:t>
            </a:r>
            <a:r>
              <a:rPr lang="en-US" altLang="ko-KR" dirty="0" err="1"/>
              <a:t>linux</a:t>
            </a:r>
            <a:r>
              <a:rPr lang="en-US" altLang="ko-KR" dirty="0"/>
              <a:t> environment.</a:t>
            </a:r>
          </a:p>
        </p:txBody>
      </p:sp>
    </p:spTree>
    <p:extLst>
      <p:ext uri="{BB962C8B-B14F-4D97-AF65-F5344CB8AC3E}">
        <p14:creationId xmlns:p14="http://schemas.microsoft.com/office/powerpoint/2010/main" val="3492889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A704112-498E-C14A-8741-28BE3CB3CED6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35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9757" tIns="44879" rIns="89757" bIns="44879"/>
          <a:lstStyle/>
          <a:p>
            <a:pPr eaLnBrk="1" hangingPunct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5781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A704112-498E-C14A-8741-28BE3CB3CED6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36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9757" tIns="44879" rIns="89757" bIns="44879"/>
          <a:lstStyle/>
          <a:p>
            <a:pPr eaLnBrk="1" hangingPunct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8825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D08FA2-0CEB-3247-B49D-CDC91AB0CC8C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37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7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D08FA2-0CEB-3247-B49D-CDC91AB0CC8C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3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Okay so lets move on to ubuntu installation.</a:t>
            </a:r>
          </a:p>
          <a:p>
            <a:pPr eaLnBrk="1" hangingPunct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77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dirty="0">
                <a:solidFill>
                  <a:schemeClr val="dk1"/>
                </a:solidFill>
              </a:rPr>
              <a:t>Ubuntu is a Linux-based Operating System, which is different from the Window OS we already know.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Why do we need to use Ubuntu? Because </a:t>
            </a:r>
            <a:r>
              <a:rPr lang="en-US" altLang="ko" sz="1200" dirty="0">
                <a:solidFill>
                  <a:schemeClr val="dk1"/>
                </a:solidFill>
              </a:rPr>
              <a:t>It is the </a:t>
            </a:r>
            <a:r>
              <a:rPr lang="en-US" altLang="ko" sz="1200" b="1" dirty="0">
                <a:solidFill>
                  <a:schemeClr val="dk1"/>
                </a:solidFill>
              </a:rPr>
              <a:t>most popular developer OS</a:t>
            </a:r>
            <a:r>
              <a:rPr lang="en-US" altLang="ko" sz="1200" dirty="0">
                <a:solidFill>
                  <a:schemeClr val="dk1"/>
                </a:solidFill>
              </a:rPr>
              <a:t> for personal desktops and laptops.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1200" dirty="0">
                <a:solidFill>
                  <a:schemeClr val="dk1"/>
                </a:solidFill>
              </a:rPr>
              <a:t>Recently, Ubuntu 18.04 release version is suitable for use.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2295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(read sentence)</a:t>
            </a:r>
          </a:p>
          <a:p>
            <a:r>
              <a:rPr lang="en-US" altLang="ko-KR" b="1" dirty="0"/>
              <a:t>- Dual boot means you can choose the OS before booting your PC.</a:t>
            </a:r>
          </a:p>
          <a:p>
            <a:r>
              <a:rPr lang="en-US" altLang="ko-KR" b="1" dirty="0"/>
              <a:t>- There are some recommended links for installation. Please refer these links when you install the ubuntu in your PC.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222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D08FA2-0CEB-3247-B49D-CDC91AB0CC8C}" type="slidenum">
              <a:rPr lang="en-US" altLang="ko-KR" sz="1200">
                <a:latin typeface="Arial" charset="0"/>
                <a:ea typeface="굴림" charset="0"/>
                <a:cs typeface="굴림" charset="0"/>
              </a:rPr>
              <a:pPr eaLnBrk="1" hangingPunct="1"/>
              <a:t>6</a:t>
            </a:fld>
            <a:endParaRPr lang="en-US" altLang="ko-KR" sz="1200"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And that’s it.</a:t>
            </a:r>
          </a:p>
          <a:p>
            <a:pPr eaLnBrk="1" hangingPunct="1"/>
            <a:r>
              <a:rPr lang="en-US" altLang="ko-KR" dirty="0"/>
              <a:t>There are already many references to install ubuntu, so this is all we prepared.</a:t>
            </a:r>
          </a:p>
          <a:p>
            <a:pPr eaLnBrk="1" hangingPunct="1"/>
            <a:r>
              <a:rPr lang="en-US" altLang="ko-KR" dirty="0"/>
              <a:t>Let’s quickly move on to the background about ROS system.</a:t>
            </a:r>
          </a:p>
          <a:p>
            <a:pPr eaLnBrk="1" hangingPunct="1"/>
            <a:r>
              <a:rPr lang="en-US" altLang="ko-KR" dirty="0"/>
              <a:t>Which is the most important part in this week.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93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(read </a:t>
            </a:r>
            <a:r>
              <a:rPr lang="en-US" altLang="ko-KR" b="1" dirty="0" err="1"/>
              <a:t>sentense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- ~~~</a:t>
            </a:r>
          </a:p>
          <a:p>
            <a:r>
              <a:rPr lang="en-US" altLang="ko-KR" dirty="0"/>
              <a:t>- ~~~</a:t>
            </a:r>
          </a:p>
          <a:p>
            <a:r>
              <a:rPr lang="en-US" altLang="ko-KR" dirty="0"/>
              <a:t>- It has a large ecosystem</a:t>
            </a:r>
            <a:r>
              <a:rPr lang="en-US" altLang="ko-KR" b="1" dirty="0">
                <a:solidFill>
                  <a:srgbClr val="FF0000"/>
                </a:solidFill>
              </a:rPr>
              <a:t>, which means there are a lot of open source,</a:t>
            </a:r>
            <a:r>
              <a:rPr lang="en-US" altLang="ko-KR" dirty="0"/>
              <a:t> to encourage collaborative robotics software development.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767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Simply speaking, ROS is a Network</a:t>
            </a:r>
            <a:r>
              <a:rPr lang="ko-KR" altLang="en-US" dirty="0"/>
              <a:t> </a:t>
            </a:r>
            <a:r>
              <a:rPr lang="en-US" altLang="ko-KR" dirty="0"/>
              <a:t>system to run a robotic system.</a:t>
            </a:r>
          </a:p>
          <a:p>
            <a:r>
              <a:rPr lang="en-US" altLang="ko-KR" dirty="0"/>
              <a:t>There can be several ROS nodes and each node can send some data as messages to other nodes and also can receive some data from other nodes.</a:t>
            </a:r>
          </a:p>
          <a:p>
            <a:r>
              <a:rPr lang="en-US" altLang="ko-KR" dirty="0"/>
              <a:t>All these message communication is implemented by the ROS Master node.</a:t>
            </a:r>
          </a:p>
          <a:p>
            <a:r>
              <a:rPr lang="en-US" altLang="ko-KR" dirty="0"/>
              <a:t>Because it has all the registration information of the ROS nodes in this robotic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606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Let me give you an example.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a vehicle platform you will use later.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this vehicle, there are some sensors, Jetson, which is the main computer, and Arduino which is the controller.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All these are the hardware system.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457CD-C980-134C-A0B9-E33372EE9CD4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074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914400"/>
            <a:ext cx="7391400" cy="2819400"/>
          </a:xfrm>
        </p:spPr>
        <p:txBody>
          <a:bodyPr lIns="0" r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019800" cy="2133600"/>
          </a:xfrm>
        </p:spPr>
        <p:txBody>
          <a:bodyPr lIns="0" rIns="0" anchor="ctr"/>
          <a:lstStyle>
            <a:lvl1pPr marL="0" indent="0" algn="r">
              <a:buFont typeface="Wingdings" pitchFamily="2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11" descr="top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16800" r="4800" b="12000"/>
          <a:stretch>
            <a:fillRect/>
          </a:stretch>
        </p:blipFill>
        <p:spPr bwMode="auto">
          <a:xfrm>
            <a:off x="76200" y="6367465"/>
            <a:ext cx="16002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auto">
          <a:xfrm>
            <a:off x="7019164" y="6381750"/>
            <a:ext cx="1889611" cy="47625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  <a:cs typeface="Arial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8BB8C7F3-F64F-9A40-99FC-F84A840A0C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400097"/>
            <a:ext cx="1950422" cy="4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32366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555530"/>
          </a:xfrm>
          <a:prstGeom prst="rect">
            <a:avLst/>
          </a:prstGeom>
          <a:solidFill>
            <a:srgbClr val="FFFFFF">
              <a:alpha val="34902"/>
            </a:srgbClr>
          </a:solidFill>
        </p:spPr>
        <p:txBody>
          <a:bodyPr anchor="ctr">
            <a:normAutofit/>
          </a:bodyPr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4173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8"/>
          <p:cNvSpPr>
            <a:spLocks noChangeArrowheads="1"/>
          </p:cNvSpPr>
          <p:nvPr userDrawn="1"/>
        </p:nvSpPr>
        <p:spPr bwMode="auto">
          <a:xfrm>
            <a:off x="0" y="838200"/>
            <a:ext cx="9144000" cy="825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0000FF">
                  <a:alpha val="60001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직사각형 2"/>
          <p:cNvSpPr/>
          <p:nvPr userDrawn="1"/>
        </p:nvSpPr>
        <p:spPr bwMode="auto">
          <a:xfrm>
            <a:off x="0" y="-19050"/>
            <a:ext cx="9144000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5" name="직사각형 13"/>
          <p:cNvSpPr/>
          <p:nvPr userDrawn="1"/>
        </p:nvSpPr>
        <p:spPr bwMode="auto">
          <a:xfrm>
            <a:off x="1" y="409577"/>
            <a:ext cx="9140825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0" y="9525"/>
            <a:ext cx="9144000" cy="35718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UAV + UGV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EDA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432048"/>
          </a:xfrm>
          <a:solidFill>
            <a:schemeClr val="bg2">
              <a:lumMod val="10000"/>
              <a:lumOff val="90000"/>
            </a:schemeClr>
          </a:solidFill>
        </p:spPr>
        <p:txBody>
          <a:bodyPr tIns="144000" anchor="ctr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728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1" y="6628755"/>
            <a:ext cx="655551" cy="226720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eaLnBrk="0" hangingPunct="0">
              <a:defRPr/>
            </a:pPr>
            <a:fld id="{39762BD2-C693-4C6E-B111-3CFB4832F36D}" type="slidenum">
              <a:rPr lang="ko-KR" altLang="en-US" smtClean="0">
                <a:solidFill>
                  <a:srgbClr val="003399"/>
                </a:solidFill>
                <a:latin typeface="Bookman Old Style" panose="02050604050505020204" pitchFamily="18" charset="0"/>
                <a:ea typeface="굴림" pitchFamily="50" charset="-127"/>
                <a:cs typeface="+mn-cs"/>
              </a:rPr>
              <a:pPr eaLnBrk="0" hangingPunct="0">
                <a:defRPr/>
              </a:pPr>
              <a:t>‹#›</a:t>
            </a:fld>
            <a:endParaRPr lang="ko-KR" altLang="en-US" dirty="0">
              <a:solidFill>
                <a:srgbClr val="003399"/>
              </a:solidFill>
              <a:latin typeface="Bookman Old Style" panose="02050604050505020204" pitchFamily="18" charset="0"/>
              <a:ea typeface="굴림" pitchFamily="50" charset="-127"/>
              <a:cs typeface="+mn-cs"/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94189" y="405034"/>
            <a:ext cx="7886700" cy="471121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4190" y="1099346"/>
            <a:ext cx="8380413" cy="52292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633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16849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555530"/>
          </a:xfrm>
          <a:prstGeom prst="rect">
            <a:avLst/>
          </a:prstGeom>
          <a:solidFill>
            <a:srgbClr val="FFFFFF">
              <a:alpha val="34902"/>
            </a:srgbClr>
          </a:solidFill>
        </p:spPr>
        <p:txBody>
          <a:bodyPr anchor="ctr">
            <a:normAutofit/>
          </a:bodyPr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07924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8"/>
          <p:cNvSpPr>
            <a:spLocks noChangeArrowheads="1"/>
          </p:cNvSpPr>
          <p:nvPr userDrawn="1"/>
        </p:nvSpPr>
        <p:spPr bwMode="auto">
          <a:xfrm>
            <a:off x="0" y="838200"/>
            <a:ext cx="9144000" cy="825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0000FF">
                  <a:alpha val="60001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직사각형 2"/>
          <p:cNvSpPr/>
          <p:nvPr userDrawn="1"/>
        </p:nvSpPr>
        <p:spPr bwMode="auto">
          <a:xfrm>
            <a:off x="0" y="-19050"/>
            <a:ext cx="9144000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5" name="직사각형 13"/>
          <p:cNvSpPr/>
          <p:nvPr userDrawn="1"/>
        </p:nvSpPr>
        <p:spPr bwMode="auto">
          <a:xfrm>
            <a:off x="1" y="409577"/>
            <a:ext cx="9140825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0" y="9525"/>
            <a:ext cx="9144000" cy="35718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EureCAR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: KAIST’s Driverless Car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EDA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432048"/>
          </a:xfrm>
          <a:solidFill>
            <a:schemeClr val="bg2">
              <a:lumMod val="10000"/>
              <a:lumOff val="90000"/>
            </a:schemeClr>
          </a:solidFill>
        </p:spPr>
        <p:txBody>
          <a:bodyPr tIns="144000" anchor="ctr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1893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8"/>
          <p:cNvSpPr>
            <a:spLocks noChangeArrowheads="1"/>
          </p:cNvSpPr>
          <p:nvPr userDrawn="1"/>
        </p:nvSpPr>
        <p:spPr bwMode="auto">
          <a:xfrm>
            <a:off x="0" y="838200"/>
            <a:ext cx="9144000" cy="825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0000FF">
                  <a:alpha val="60001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직사각형 2"/>
          <p:cNvSpPr/>
          <p:nvPr userDrawn="1"/>
        </p:nvSpPr>
        <p:spPr bwMode="auto">
          <a:xfrm>
            <a:off x="0" y="-19050"/>
            <a:ext cx="9144000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5" name="직사각형 13"/>
          <p:cNvSpPr/>
          <p:nvPr userDrawn="1"/>
        </p:nvSpPr>
        <p:spPr bwMode="auto">
          <a:xfrm>
            <a:off x="1" y="409577"/>
            <a:ext cx="9140825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0" y="9525"/>
            <a:ext cx="9144000" cy="35718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UAV + UGV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EDA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432048"/>
          </a:xfrm>
          <a:solidFill>
            <a:schemeClr val="bg2">
              <a:lumMod val="10000"/>
              <a:lumOff val="90000"/>
            </a:schemeClr>
          </a:solidFill>
        </p:spPr>
        <p:txBody>
          <a:bodyPr tIns="144000" anchor="ctr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0225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1" y="6628755"/>
            <a:ext cx="655551" cy="226720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pPr eaLnBrk="0" hangingPunct="0">
              <a:defRPr/>
            </a:pPr>
            <a:fld id="{39762BD2-C693-4C6E-B111-3CFB4832F36D}" type="slidenum">
              <a:rPr lang="ko-KR" altLang="en-US" smtClean="0">
                <a:solidFill>
                  <a:srgbClr val="003399"/>
                </a:solidFill>
                <a:latin typeface="Bookman Old Style" panose="02050604050505020204" pitchFamily="18" charset="0"/>
                <a:ea typeface="굴림" pitchFamily="50" charset="-127"/>
              </a:rPr>
              <a:pPr eaLnBrk="0" hangingPunct="0">
                <a:defRPr/>
              </a:pPr>
              <a:t>‹#›</a:t>
            </a:fld>
            <a:endParaRPr lang="ko-KR" altLang="en-US" dirty="0">
              <a:solidFill>
                <a:srgbClr val="003399"/>
              </a:solidFill>
              <a:latin typeface="Bookman Old Style" panose="02050604050505020204" pitchFamily="18" charset="0"/>
              <a:ea typeface="굴림" pitchFamily="50" charset="-127"/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94189" y="405034"/>
            <a:ext cx="7886700" cy="471121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4190" y="1099346"/>
            <a:ext cx="8380413" cy="52292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60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914400"/>
            <a:ext cx="7391400" cy="2819400"/>
          </a:xfrm>
        </p:spPr>
        <p:txBody>
          <a:bodyPr lIns="0" r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019800" cy="2133600"/>
          </a:xfrm>
        </p:spPr>
        <p:txBody>
          <a:bodyPr lIns="0" rIns="0" anchor="ctr"/>
          <a:lstStyle>
            <a:lvl1pPr marL="0" indent="0" algn="r">
              <a:buFont typeface="Wingdings" pitchFamily="2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11" descr="top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16800" r="4800" b="12000"/>
          <a:stretch>
            <a:fillRect/>
          </a:stretch>
        </p:blipFill>
        <p:spPr bwMode="auto">
          <a:xfrm>
            <a:off x="76200" y="6367465"/>
            <a:ext cx="16002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8BB8C7F3-F64F-9A40-99FC-F84A840A0C7C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5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8BB8C7F3-F64F-9A40-99FC-F84A840A0C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100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8BB8C7F3-F64F-9A40-99FC-F84A840A0C7C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67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ü"/>
              <a:defRPr>
                <a:effectLst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fld id="{8BB8C7F3-F64F-9A40-99FC-F84A840A0C7C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26024A0-55E0-4579-BCB7-97E8A8234D4D}"/>
              </a:ext>
            </a:extLst>
          </p:cNvPr>
          <p:cNvSpPr txBox="1">
            <a:spLocks/>
          </p:cNvSpPr>
          <p:nvPr userDrawn="1"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 sz="1400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99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3600" y="6385063"/>
            <a:ext cx="4876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E68D2-F48D-2B4A-ACF3-B91AABD97D75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0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9/5/07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29C06-08B2-1644-8C32-BB899E5C7C52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17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9/5/07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79375-7C6D-DB49-A948-643A8C320317}" type="slidenum">
              <a:rPr lang="en-US" altLang="ko-KR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2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8"/>
          <p:cNvSpPr>
            <a:spLocks noChangeArrowheads="1"/>
          </p:cNvSpPr>
          <p:nvPr userDrawn="1"/>
        </p:nvSpPr>
        <p:spPr bwMode="auto">
          <a:xfrm>
            <a:off x="0" y="838200"/>
            <a:ext cx="9144000" cy="825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0000FF">
                  <a:alpha val="60001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직사각형 2"/>
          <p:cNvSpPr/>
          <p:nvPr userDrawn="1"/>
        </p:nvSpPr>
        <p:spPr bwMode="auto">
          <a:xfrm>
            <a:off x="0" y="-19050"/>
            <a:ext cx="9144000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5" name="직사각형 13"/>
          <p:cNvSpPr/>
          <p:nvPr userDrawn="1"/>
        </p:nvSpPr>
        <p:spPr bwMode="auto">
          <a:xfrm>
            <a:off x="1" y="409577"/>
            <a:ext cx="9140825" cy="4286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0" y="9525"/>
            <a:ext cx="9144000" cy="35718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EureCAR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ED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: KAIST’s Driverless Car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EDA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432048"/>
          </a:xfrm>
          <a:solidFill>
            <a:schemeClr val="bg2">
              <a:lumMod val="10000"/>
              <a:lumOff val="90000"/>
            </a:schemeClr>
          </a:solidFill>
        </p:spPr>
        <p:txBody>
          <a:bodyPr tIns="144000" anchor="ctr"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8057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0"/>
            <a:ext cx="8050088" cy="5555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슬라이드 타이틀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8962" y="764704"/>
            <a:ext cx="8229600" cy="562816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–"/>
              <a:defRPr sz="1600"/>
            </a:lvl1pPr>
            <a:lvl2pPr marL="742950" indent="-285750">
              <a:buFont typeface="Arial" panose="020B0604020202020204" pitchFamily="34" charset="0"/>
              <a:buChar char="–"/>
              <a:defRPr sz="1400"/>
            </a:lvl2pPr>
            <a:lvl3pPr marL="1143000" indent="-228600">
              <a:buFont typeface="Arial" panose="020B0604020202020204" pitchFamily="34" charset="0"/>
              <a:buChar char="–"/>
              <a:defRPr sz="1400"/>
            </a:lvl3pPr>
            <a:lvl4pPr marL="1600200" indent="-228600">
              <a:buFont typeface="Arial" panose="020B0604020202020204" pitchFamily="34" charset="0"/>
              <a:buChar char="–"/>
              <a:defRPr sz="1400"/>
            </a:lvl4pPr>
            <a:lvl5pPr marL="205740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516" b="30515"/>
          <a:stretch/>
        </p:blipFill>
        <p:spPr>
          <a:xfrm>
            <a:off x="7550474" y="6392868"/>
            <a:ext cx="1593527" cy="465132"/>
          </a:xfrm>
          <a:prstGeom prst="rect">
            <a:avLst/>
          </a:prstGeom>
        </p:spPr>
      </p:pic>
      <p:pic>
        <p:nvPicPr>
          <p:cNvPr id="1028" name="Picture 4" descr="KAIST에 대한 이미지 검색결과"/>
          <p:cNvPicPr>
            <a:picLocks noChangeAspect="1" noChangeArrowheads="1"/>
          </p:cNvPicPr>
          <p:nvPr userDrawn="1"/>
        </p:nvPicPr>
        <p:blipFill>
          <a:blip r:embed="rId3" cstate="hq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92" y="6442612"/>
            <a:ext cx="1281008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87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 userDrawn="1"/>
        </p:nvCxnSpPr>
        <p:spPr>
          <a:xfrm flipV="1">
            <a:off x="175042" y="6733209"/>
            <a:ext cx="8633096" cy="316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31372" y="260648"/>
            <a:ext cx="1740363" cy="0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 userDrawn="1"/>
        </p:nvGrpSpPr>
        <p:grpSpPr>
          <a:xfrm>
            <a:off x="-183966" y="233165"/>
            <a:ext cx="543875" cy="833588"/>
            <a:chOff x="-155324" y="174873"/>
            <a:chExt cx="467590" cy="716668"/>
          </a:xfrm>
        </p:grpSpPr>
        <p:grpSp>
          <p:nvGrpSpPr>
            <p:cNvPr id="16" name="그룹 15"/>
            <p:cNvGrpSpPr/>
            <p:nvPr userDrawn="1"/>
          </p:nvGrpSpPr>
          <p:grpSpPr>
            <a:xfrm>
              <a:off x="-155324" y="198853"/>
              <a:ext cx="440977" cy="692688"/>
              <a:chOff x="-111567" y="351685"/>
              <a:chExt cx="336910" cy="529220"/>
            </a:xfrm>
          </p:grpSpPr>
          <p:sp>
            <p:nvSpPr>
              <p:cNvPr id="27" name="오각형 7"/>
              <p:cNvSpPr/>
              <p:nvPr userDrawn="1"/>
            </p:nvSpPr>
            <p:spPr>
              <a:xfrm rot="18900000" flipV="1">
                <a:off x="-111567" y="681497"/>
                <a:ext cx="316889" cy="199408"/>
              </a:xfrm>
              <a:custGeom>
                <a:avLst/>
                <a:gdLst/>
                <a:ahLst/>
                <a:cxnLst/>
                <a:rect l="l" t="t" r="r" b="b"/>
                <a:pathLst>
                  <a:path w="316889" h="199408">
                    <a:moveTo>
                      <a:pt x="217185" y="199408"/>
                    </a:moveTo>
                    <a:lnTo>
                      <a:pt x="316889" y="99704"/>
                    </a:lnTo>
                    <a:lnTo>
                      <a:pt x="217185" y="0"/>
                    </a:lnTo>
                    <a:lnTo>
                      <a:pt x="0" y="0"/>
                    </a:lnTo>
                    <a:lnTo>
                      <a:pt x="199408" y="19940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/>
                </a:endParaRPr>
              </a:p>
            </p:txBody>
          </p:sp>
          <p:sp>
            <p:nvSpPr>
              <p:cNvPr id="28" name="직사각형 52"/>
              <p:cNvSpPr/>
              <p:nvPr userDrawn="1"/>
            </p:nvSpPr>
            <p:spPr>
              <a:xfrm>
                <a:off x="0" y="351685"/>
                <a:ext cx="225343" cy="473271"/>
              </a:xfrm>
              <a:custGeom>
                <a:avLst/>
                <a:gdLst/>
                <a:ahLst/>
                <a:cxnLst/>
                <a:rect l="l" t="t" r="r" b="b"/>
                <a:pathLst>
                  <a:path w="225343" h="473271">
                    <a:moveTo>
                      <a:pt x="0" y="0"/>
                    </a:moveTo>
                    <a:lnTo>
                      <a:pt x="225343" y="0"/>
                    </a:lnTo>
                    <a:lnTo>
                      <a:pt x="225343" y="247927"/>
                    </a:lnTo>
                    <a:lnTo>
                      <a:pt x="0" y="473271"/>
                    </a:lnTo>
                    <a:close/>
                  </a:path>
                </a:pathLst>
              </a:custGeom>
              <a:gradFill>
                <a:gsLst>
                  <a:gs pos="10000">
                    <a:srgbClr val="00B0F0"/>
                  </a:gs>
                  <a:gs pos="78000">
                    <a:srgbClr val="00487E"/>
                  </a:gs>
                  <a:gs pos="44000">
                    <a:srgbClr val="0070C0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/>
                </a:endParaRP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06658">
              <a:off x="-141346" y="177267"/>
              <a:ext cx="456006" cy="451218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76" y="-37060"/>
            <a:ext cx="3887755" cy="1379368"/>
          </a:xfrm>
          <a:prstGeom prst="rect">
            <a:avLst/>
          </a:prstGeom>
        </p:spPr>
      </p:pic>
      <p:pic>
        <p:nvPicPr>
          <p:cNvPr id="31" name="Picture 2" descr="E:\earlyD project\2017 project\KAIST_speech\Seal_of_KAIST.png"/>
          <p:cNvPicPr>
            <a:picLocks noChangeAspect="1" noChangeArrowheads="1"/>
          </p:cNvPicPr>
          <p:nvPr userDrawn="1"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93" y="6577487"/>
            <a:ext cx="646437" cy="18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356537" y="-29100"/>
            <a:ext cx="185191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AI Flagship Workshop</a:t>
            </a:r>
            <a:endParaRPr kumimoji="0" lang="ko-KR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9/5/07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3600" y="6385063"/>
            <a:ext cx="4876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EE405A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E68D2-F48D-2B4A-ACF3-B91AABD97D7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707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9/5/07</a:t>
            </a:r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EE405A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29C06-08B2-1644-8C32-BB899E5C7C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076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9/5/07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EE405A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79375-7C6D-DB49-A948-643A8C3203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568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447800"/>
            <a:ext cx="4267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267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9/5/07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EE405A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231A-A485-9248-A666-D67246F0FF7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015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80908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9/5/07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AE 552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DE0D4-0586-425F-ADA7-D0B511D314F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465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charteo.com /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40992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010401" y="6401628"/>
            <a:ext cx="1889611" cy="47625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2754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 flipH="1">
            <a:off x="0" y="762000"/>
            <a:ext cx="9144000" cy="0"/>
          </a:xfrm>
          <a:prstGeom prst="line">
            <a:avLst/>
          </a:prstGeom>
          <a:noFill/>
          <a:ln w="76200">
            <a:pattFill prst="dkHorz">
              <a:fgClr>
                <a:srgbClr val="000000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1" descr="top_logo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16800" r="4800" b="12000"/>
          <a:stretch>
            <a:fillRect/>
          </a:stretch>
        </p:blipFill>
        <p:spPr bwMode="auto">
          <a:xfrm>
            <a:off x="76200" y="6367465"/>
            <a:ext cx="160020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09" y="6419975"/>
            <a:ext cx="1950422" cy="4380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32" r:id="rId3"/>
    <p:sldLayoutId id="2147484233" r:id="rId4"/>
    <p:sldLayoutId id="2147484236" r:id="rId5"/>
    <p:sldLayoutId id="2147484239" r:id="rId6"/>
    <p:sldLayoutId id="2147484273" r:id="rId7"/>
    <p:sldLayoutId id="2147484300" r:id="rId8"/>
    <p:sldLayoutId id="2147484301" r:id="rId9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v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q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Ø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1" y="1036638"/>
            <a:ext cx="88995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3"/>
            <a:endParaRPr lang="en-US" altLang="ko-KR"/>
          </a:p>
        </p:txBody>
      </p:sp>
      <p:sp>
        <p:nvSpPr>
          <p:cNvPr id="4099" name="AutoShape 9"/>
          <p:cNvSpPr>
            <a:spLocks noChangeArrowheads="1"/>
          </p:cNvSpPr>
          <p:nvPr userDrawn="1"/>
        </p:nvSpPr>
        <p:spPr bwMode="auto">
          <a:xfrm>
            <a:off x="8281988" y="6464300"/>
            <a:ext cx="677862" cy="204788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prstShdw prst="shdw17" dist="12700" dir="16200000">
              <a:srgbClr val="00003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86" tIns="45691" rIns="91386" bIns="45691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Verdana" panose="020B0604030504040204" pitchFamily="34" charset="0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4100" name="Rectangle 10"/>
          <p:cNvSpPr>
            <a:spLocks noChangeArrowheads="1"/>
          </p:cNvSpPr>
          <p:nvPr userDrawn="1"/>
        </p:nvSpPr>
        <p:spPr bwMode="auto">
          <a:xfrm>
            <a:off x="8451851" y="6421438"/>
            <a:ext cx="3524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20" tIns="46012" rIns="92020" bIns="46012" anchor="ctr"/>
          <a:lstStyle>
            <a:lvl1pPr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B9B058-AECD-4BB4-AB54-A3348B76B532}" type="slidenum"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Times New Roman" panose="02020603050405020304" pitchFamily="18" charset="0"/>
                <a:ea typeface="HY견고딕" panose="02030600000101010101" pitchFamily="18" charset="-127"/>
                <a:cs typeface="+mn-cs"/>
              </a:rPr>
              <a:pPr marL="0" marR="0" lvl="0" indent="0" algn="ctr" defTabSz="7620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imes New Roman" panose="02020603050405020304" pitchFamily="18" charset="0"/>
              <a:ea typeface="HY견고딕" panose="02030600000101010101" pitchFamily="18" charset="-127"/>
              <a:cs typeface="+mn-cs"/>
            </a:endParaRPr>
          </a:p>
        </p:txBody>
      </p:sp>
      <p:cxnSp>
        <p:nvCxnSpPr>
          <p:cNvPr id="4101" name="직선 연결선 8"/>
          <p:cNvCxnSpPr>
            <a:cxnSpLocks noChangeShapeType="1"/>
          </p:cNvCxnSpPr>
          <p:nvPr userDrawn="1"/>
        </p:nvCxnSpPr>
        <p:spPr bwMode="auto">
          <a:xfrm>
            <a:off x="1204913" y="241302"/>
            <a:ext cx="0" cy="593725"/>
          </a:xfrm>
          <a:prstGeom prst="line">
            <a:avLst/>
          </a:prstGeom>
          <a:noFill/>
          <a:ln w="9525" algn="ctr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02" name="Picture 9" descr="D:\kaist\proposal\KI Center\logoKAIST.gif"/>
          <p:cNvPicPr>
            <a:picLocks noChangeAspect="1" noChangeArrowheads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" y="6281738"/>
            <a:ext cx="14033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0"/>
          <a:stretch/>
        </p:blipFill>
        <p:spPr>
          <a:xfrm>
            <a:off x="-762000" y="114396"/>
            <a:ext cx="2124269" cy="721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258290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8" r:id="rId3"/>
    <p:sldLayoutId id="2147484279" r:id="rId4"/>
  </p:sldLayoutIdLst>
  <p:transition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195263" indent="-195263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003DB8"/>
        </a:buClr>
        <a:buFont typeface="Wingdings" panose="05000000000000000000" pitchFamily="2" charset="2"/>
        <a:buChar char="q"/>
        <a:defRPr kumimoji="1" sz="2000" b="1">
          <a:solidFill>
            <a:srgbClr val="003DB8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41338" indent="-166688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v"/>
        <a:defRPr kumimoji="1" sz="2800">
          <a:solidFill>
            <a:schemeClr val="bg2"/>
          </a:solidFill>
          <a:latin typeface="맑은 고딕" pitchFamily="50" charset="-127"/>
          <a:ea typeface="맑은 고딕" pitchFamily="50" charset="-127"/>
        </a:defRPr>
      </a:lvl2pPr>
      <a:lvl3pPr marL="895350" indent="-174625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ü"/>
        <a:defRPr kumimoji="1" sz="1600">
          <a:solidFill>
            <a:schemeClr val="bg2"/>
          </a:solidFill>
          <a:latin typeface="맑은 고딕" pitchFamily="50" charset="-127"/>
          <a:ea typeface="맑은 고딕" pitchFamily="50" charset="-127"/>
        </a:defRPr>
      </a:lvl3pPr>
      <a:lvl4pPr marL="1258888" indent="-184150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itchFamily="2" charset="2"/>
        <a:buChar char="n"/>
        <a:defRPr kumimoji="1" sz="1400">
          <a:solidFill>
            <a:schemeClr val="bg2"/>
          </a:solidFill>
          <a:latin typeface="맑은 고딕" pitchFamily="50" charset="-127"/>
          <a:ea typeface="맑은 고딕" pitchFamily="50" charset="-127"/>
        </a:defRPr>
      </a:lvl4pPr>
      <a:lvl5pPr marL="1614488" indent="-176213" algn="l" rtl="0" eaLnBrk="0" fontAlgn="ctr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0716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5288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29860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4432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1" y="1036638"/>
            <a:ext cx="88995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3"/>
            <a:endParaRPr lang="en-US" altLang="ko-KR"/>
          </a:p>
        </p:txBody>
      </p:sp>
      <p:sp>
        <p:nvSpPr>
          <p:cNvPr id="4099" name="AutoShape 9"/>
          <p:cNvSpPr>
            <a:spLocks noChangeArrowheads="1"/>
          </p:cNvSpPr>
          <p:nvPr userDrawn="1"/>
        </p:nvSpPr>
        <p:spPr bwMode="auto">
          <a:xfrm>
            <a:off x="8281988" y="6464300"/>
            <a:ext cx="677862" cy="204788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prstShdw prst="shdw17" dist="12700" dir="16200000">
              <a:srgbClr val="00003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86" tIns="45691" rIns="91386" bIns="45691" anchor="ctr"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Verdana" panose="020B0604030504040204" pitchFamily="34" charset="0"/>
              <a:ea typeface="HY견고딕" panose="02030600000101010101" pitchFamily="18" charset="-127"/>
              <a:cs typeface="Arial" charset="0"/>
            </a:endParaRPr>
          </a:p>
        </p:txBody>
      </p:sp>
      <p:sp>
        <p:nvSpPr>
          <p:cNvPr id="4100" name="Rectangle 10"/>
          <p:cNvSpPr>
            <a:spLocks noChangeArrowheads="1"/>
          </p:cNvSpPr>
          <p:nvPr userDrawn="1"/>
        </p:nvSpPr>
        <p:spPr bwMode="auto">
          <a:xfrm>
            <a:off x="8451851" y="6421438"/>
            <a:ext cx="3524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20" tIns="46012" rIns="92020" bIns="46012" anchor="ctr"/>
          <a:lstStyle>
            <a:lvl1pPr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B9B058-AECD-4BB4-AB54-A3348B76B532}" type="slidenum"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514"/>
                </a:solidFill>
                <a:effectLst/>
                <a:uLnTx/>
                <a:uFillTx/>
                <a:latin typeface="Times New Roman" panose="02020603050405020304" pitchFamily="18" charset="0"/>
                <a:ea typeface="HY견고딕" panose="02030600000101010101" pitchFamily="18" charset="-127"/>
                <a:cs typeface="Arial" charset="0"/>
              </a:rPr>
              <a:pPr marL="0" marR="0" lvl="0" indent="0" algn="ctr" defTabSz="7620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0514"/>
              </a:solidFill>
              <a:effectLst/>
              <a:uLnTx/>
              <a:uFillTx/>
              <a:latin typeface="Times New Roman" panose="02020603050405020304" pitchFamily="18" charset="0"/>
              <a:ea typeface="HY견고딕" panose="02030600000101010101" pitchFamily="18" charset="-127"/>
              <a:cs typeface="Arial" charset="0"/>
            </a:endParaRPr>
          </a:p>
        </p:txBody>
      </p:sp>
      <p:cxnSp>
        <p:nvCxnSpPr>
          <p:cNvPr id="4101" name="직선 연결선 8"/>
          <p:cNvCxnSpPr>
            <a:cxnSpLocks noChangeShapeType="1"/>
          </p:cNvCxnSpPr>
          <p:nvPr userDrawn="1"/>
        </p:nvCxnSpPr>
        <p:spPr bwMode="auto">
          <a:xfrm>
            <a:off x="1204913" y="241302"/>
            <a:ext cx="0" cy="593725"/>
          </a:xfrm>
          <a:prstGeom prst="line">
            <a:avLst/>
          </a:prstGeom>
          <a:noFill/>
          <a:ln w="9525" algn="ctr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02" name="Picture 9" descr="D:\kaist\proposal\KI Center\logoKAIST.gif"/>
          <p:cNvPicPr>
            <a:picLocks noChangeAspect="1" noChangeArrowheads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" y="6281738"/>
            <a:ext cx="14033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0"/>
          <a:stretch/>
        </p:blipFill>
        <p:spPr>
          <a:xfrm>
            <a:off x="-762000" y="114396"/>
            <a:ext cx="2124269" cy="721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9192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</p:sldLayoutIdLst>
  <p:transition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CEDAFF"/>
          </a:solidFill>
          <a:latin typeface="Calibri" panose="020F0502020204030204" pitchFamily="34" charset="0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rgbClr val="F08C00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195263" indent="-195263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rgbClr val="003DB8"/>
        </a:buClr>
        <a:buFont typeface="Wingdings" panose="05000000000000000000" pitchFamily="2" charset="2"/>
        <a:buChar char="q"/>
        <a:defRPr kumimoji="1" sz="2000" b="1">
          <a:solidFill>
            <a:srgbClr val="003DB8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41338" indent="-166688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v"/>
        <a:defRPr kumimoji="1" sz="2800">
          <a:solidFill>
            <a:schemeClr val="bg2"/>
          </a:solidFill>
          <a:latin typeface="맑은 고딕" pitchFamily="50" charset="-127"/>
          <a:ea typeface="맑은 고딕" pitchFamily="50" charset="-127"/>
        </a:defRPr>
      </a:lvl2pPr>
      <a:lvl3pPr marL="895350" indent="-174625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ü"/>
        <a:defRPr kumimoji="1" sz="1600">
          <a:solidFill>
            <a:schemeClr val="bg2"/>
          </a:solidFill>
          <a:latin typeface="맑은 고딕" pitchFamily="50" charset="-127"/>
          <a:ea typeface="맑은 고딕" pitchFamily="50" charset="-127"/>
        </a:defRPr>
      </a:lvl3pPr>
      <a:lvl4pPr marL="1258888" indent="-184150" algn="l" rtl="0" eaLnBrk="0" fontAlgn="ctr" latinLnBrk="1" hangingPunct="0">
        <a:lnSpc>
          <a:spcPct val="130000"/>
        </a:lnSpc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itchFamily="2" charset="2"/>
        <a:buChar char="n"/>
        <a:defRPr kumimoji="1" sz="1400">
          <a:solidFill>
            <a:schemeClr val="bg2"/>
          </a:solidFill>
          <a:latin typeface="맑은 고딕" pitchFamily="50" charset="-127"/>
          <a:ea typeface="맑은 고딕" pitchFamily="50" charset="-127"/>
        </a:defRPr>
      </a:lvl4pPr>
      <a:lvl5pPr marL="1614488" indent="-176213" algn="l" rtl="0" eaLnBrk="0" fontAlgn="ctr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0716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5288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29860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443288" indent="-176213" algn="l" rtl="0" fontAlgn="ctr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2754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381750"/>
            <a:ext cx="4876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 flipH="1">
            <a:off x="0" y="762000"/>
            <a:ext cx="9144000" cy="0"/>
          </a:xfrm>
          <a:prstGeom prst="line">
            <a:avLst/>
          </a:prstGeom>
          <a:noFill/>
          <a:ln w="76200">
            <a:pattFill prst="dkHorz">
              <a:fgClr>
                <a:srgbClr val="000000"/>
              </a:fgClr>
              <a:bgClr>
                <a:srgbClr val="FFFFFF"/>
              </a:bgClr>
            </a:patt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man Old Style" charset="0"/>
              <a:ea typeface="ＭＳ Ｐゴシック" charset="0"/>
              <a:cs typeface="Arial" charset="0"/>
            </a:endParaRPr>
          </a:p>
        </p:txBody>
      </p:sp>
      <p:pic>
        <p:nvPicPr>
          <p:cNvPr id="7170" name="Picture 2" descr="KAIST ELECTRICAL ENGINEERING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93100"/>
            <a:ext cx="1714500" cy="2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/>
          <p:cNvSpPr/>
          <p:nvPr userDrawn="1"/>
        </p:nvSpPr>
        <p:spPr>
          <a:xfrm>
            <a:off x="8172450" y="6464300"/>
            <a:ext cx="984250" cy="395288"/>
          </a:xfrm>
          <a:prstGeom prst="rect">
            <a:avLst/>
          </a:prstGeom>
          <a:solidFill>
            <a:srgbClr val="1F497D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</a:lstStyle>
          <a:p>
            <a:pPr algn="ctr" latinLnBrk="1">
              <a:defRPr/>
            </a:pPr>
            <a:fld id="{E376D0A7-9625-4670-A0DE-76E41F018E90}" type="slidenum">
              <a:rPr kumimoji="1" lang="en-US" altLang="ko-KR" smtClean="0">
                <a:solidFill>
                  <a:srgbClr val="FFFFFF"/>
                </a:solidFill>
              </a:rPr>
              <a:pPr algn="ctr" latinLnBrk="1">
                <a:defRPr/>
              </a:pPr>
              <a:t>‹#›</a:t>
            </a:fld>
            <a:endParaRPr kumimoji="1"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9" r:id="rId3"/>
    <p:sldLayoutId id="2147484311" r:id="rId4"/>
    <p:sldLayoutId id="2147484312" r:id="rId5"/>
    <p:sldLayoutId id="2147484313" r:id="rId6"/>
    <p:sldLayoutId id="2147484316" r:id="rId7"/>
    <p:sldLayoutId id="2147484317" r:id="rId8"/>
    <p:sldLayoutId id="2147484318" r:id="rId9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v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q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Ø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clearpathrobotics.com/assets/guides/kinetic/ros/Intro%20to%20the%20Robot%20Operating%20System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isr.ist.utl.pt/docs/roswiki/ROS(2f)Concept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clearpathrobotics.com/assets/guides/kinetic/ros/Intro%20to%20the%20Robot%20Operating%20System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help/ros/ug/exchange-data-with-ros-publishers-and-subscriber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vesroboshack.com/the-robot-operating-system-ros/overview-of-ro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pathrobotics.com/assets/guides/kinetic/ros/Intro%20to%20the%20Robot%20Operating%20System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UYjUIWnzwQ" TargetMode="External"/><Relationship Id="rId3" Type="http://schemas.openxmlformats.org/officeDocument/2006/relationships/slideLayout" Target="../slideLayouts/slideLayout21.xml"/><Relationship Id="rId7" Type="http://schemas.openxmlformats.org/officeDocument/2006/relationships/hyperlink" Target="https://www.youtube.com/watch?v=YmQ2W5y8cwU" TargetMode="External"/><Relationship Id="rId2" Type="http://schemas.openxmlformats.org/officeDocument/2006/relationships/video" Target="https://www.youtube.com/embed/9UYjUIWnzwQ?feature=oembed" TargetMode="External"/><Relationship Id="rId1" Type="http://schemas.openxmlformats.org/officeDocument/2006/relationships/video" Target="https://www.youtube.com/embed/YmQ2W5y8cwU?feature=oembed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qfV3RK9moy4?start=6&amp;feature=oembed" TargetMode="External"/><Relationship Id="rId5" Type="http://schemas.openxmlformats.org/officeDocument/2006/relationships/hyperlink" Target="https://www.youtube.com/watch?v=qfV3RK9moy4&amp;t=6s" TargetMode="Externa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iki.ros.org/ROS/Installation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iki.ros.org/ROS/Installation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elodic/Installation/Ubuntu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melodic/Installation/Ubuntu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InstallingandConfiguringROSEnvironmen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UnderstandingNod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iki.ros.org/ROS/Tutorials/UnderstandingNod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UnderstandingTopic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UnderstandingTopic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Tutorials/UnderstandingTopic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iki.ros.org/ROS/Tutorials/UnderstandingTopics" TargetMode="Externa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zgeek.com/how-tos/linux/ubuntu-how-tos/how-to-install-ubuntu-18-04-alongside-with-windows-10-or-8-in-dual-boo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odebots.com/library/techies/ubuntu-18-04-virtual-machine-setup" TargetMode="External"/><Relationship Id="rId4" Type="http://schemas.openxmlformats.org/officeDocument/2006/relationships/hyperlink" Target="https://coding-factory.tistory.com/49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player.vimeo.com/video/245826128?app_id=122963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0"/>
            <a:ext cx="86868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440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EE405A</a:t>
            </a:r>
            <a:br>
              <a:rPr lang="en-US" altLang="ko-KR" sz="440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</a:br>
            <a:r>
              <a:rPr lang="en-US" altLang="ko-KR" sz="440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Robotics Operating System</a:t>
            </a:r>
            <a:br>
              <a:rPr lang="en-US" altLang="ko-KR" sz="440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</a:br>
            <a:r>
              <a:rPr lang="en-US" altLang="ko-KR" sz="440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(ROS) - 1</a:t>
            </a:r>
            <a:endParaRPr lang="en-US" altLang="ko-KR" dirty="0">
              <a:solidFill>
                <a:srgbClr val="0B057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charset="0"/>
                <a:cs typeface="굴림" charset="0"/>
              </a:rPr>
              <a:t>EE 405A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381000" y="3657600"/>
            <a:ext cx="8235950" cy="236220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(TA) Hyunki Seong</a:t>
            </a:r>
            <a:endParaRPr lang="en-US" altLang="ko-KR" sz="2800" dirty="0"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School of Electrical Engineering</a:t>
            </a: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KAIST</a:t>
            </a: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March 12, 2021</a:t>
            </a: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hynkis@kaist.ac.kr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FCC0B8BB-7C25-4681-A864-9759D17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0EE327C-1DBF-43B7-91A7-92B1130F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7567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What is ROS?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D028-276F-44DB-8DF1-4866E38C7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4ECB9A8-4710-46FA-A32D-806291351B86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cxnSp>
        <p:nvCxnSpPr>
          <p:cNvPr id="8" name="Google Shape;144;p19">
            <a:extLst>
              <a:ext uri="{FF2B5EF4-FFF2-40B4-BE49-F238E27FC236}">
                <a16:creationId xmlns:a16="http://schemas.microsoft.com/office/drawing/2014/main" id="{1149ABC3-B7A2-40A5-939B-E2CCD3ECCE20}"/>
              </a:ext>
            </a:extLst>
          </p:cNvPr>
          <p:cNvCxnSpPr>
            <a:cxnSpLocks/>
          </p:cNvCxnSpPr>
          <p:nvPr/>
        </p:nvCxnSpPr>
        <p:spPr>
          <a:xfrm>
            <a:off x="5594800" y="3340990"/>
            <a:ext cx="0" cy="864574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48;p19">
            <a:extLst>
              <a:ext uri="{FF2B5EF4-FFF2-40B4-BE49-F238E27FC236}">
                <a16:creationId xmlns:a16="http://schemas.microsoft.com/office/drawing/2014/main" id="{4BE5FF36-FA0C-41A8-AA2A-DBCEFD55E562}"/>
              </a:ext>
            </a:extLst>
          </p:cNvPr>
          <p:cNvSpPr/>
          <p:nvPr/>
        </p:nvSpPr>
        <p:spPr>
          <a:xfrm>
            <a:off x="574275" y="2084726"/>
            <a:ext cx="1820100" cy="457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latin typeface="Arial" panose="020B0604020202020204" pitchFamily="34" charset="0"/>
                <a:cs typeface="Arial" panose="020B0604020202020204" pitchFamily="34" charset="0"/>
              </a:rPr>
              <a:t>Sensor Interface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49;p19">
            <a:extLst>
              <a:ext uri="{FF2B5EF4-FFF2-40B4-BE49-F238E27FC236}">
                <a16:creationId xmlns:a16="http://schemas.microsoft.com/office/drawing/2014/main" id="{8419CD76-E00C-4683-AC80-770C43C187B5}"/>
              </a:ext>
            </a:extLst>
          </p:cNvPr>
          <p:cNvSpPr/>
          <p:nvPr/>
        </p:nvSpPr>
        <p:spPr>
          <a:xfrm>
            <a:off x="2542091" y="2084726"/>
            <a:ext cx="1820100" cy="457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endParaRPr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4BABCBF9-5295-4BF3-9B2A-47E08FB9A44C}"/>
              </a:ext>
            </a:extLst>
          </p:cNvPr>
          <p:cNvSpPr/>
          <p:nvPr/>
        </p:nvSpPr>
        <p:spPr>
          <a:xfrm>
            <a:off x="4509908" y="2084726"/>
            <a:ext cx="1820100" cy="457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 panose="020B0604020202020204" pitchFamily="34" charset="0"/>
                <a:cs typeface="Arial" panose="020B0604020202020204" pitchFamily="34" charset="0"/>
              </a:rPr>
              <a:t>Planning &amp; Control</a:t>
            </a:r>
            <a:endParaRPr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51;p19">
            <a:extLst>
              <a:ext uri="{FF2B5EF4-FFF2-40B4-BE49-F238E27FC236}">
                <a16:creationId xmlns:a16="http://schemas.microsoft.com/office/drawing/2014/main" id="{BF043FE8-852D-4005-91E3-5682734E9EE7}"/>
              </a:ext>
            </a:extLst>
          </p:cNvPr>
          <p:cNvSpPr/>
          <p:nvPr/>
        </p:nvSpPr>
        <p:spPr>
          <a:xfrm>
            <a:off x="6477724" y="2084726"/>
            <a:ext cx="1820100" cy="457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Arial" panose="020B0604020202020204" pitchFamily="34" charset="0"/>
                <a:cs typeface="Arial" panose="020B0604020202020204" pitchFamily="34" charset="0"/>
              </a:rPr>
              <a:t>RC Car Platform</a:t>
            </a:r>
            <a:endParaRPr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52;p19">
            <a:extLst>
              <a:ext uri="{FF2B5EF4-FFF2-40B4-BE49-F238E27FC236}">
                <a16:creationId xmlns:a16="http://schemas.microsoft.com/office/drawing/2014/main" id="{5BF9A71C-BF15-4E07-A312-4D6BDF56E766}"/>
              </a:ext>
            </a:extLst>
          </p:cNvPr>
          <p:cNvSpPr/>
          <p:nvPr/>
        </p:nvSpPr>
        <p:spPr>
          <a:xfrm>
            <a:off x="757375" y="2864515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Camera interface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53;p19">
            <a:extLst>
              <a:ext uri="{FF2B5EF4-FFF2-40B4-BE49-F238E27FC236}">
                <a16:creationId xmlns:a16="http://schemas.microsoft.com/office/drawing/2014/main" id="{04C7BC8B-CDD2-4F22-9FF6-BBA935A96AB5}"/>
              </a:ext>
            </a:extLst>
          </p:cNvPr>
          <p:cNvSpPr/>
          <p:nvPr/>
        </p:nvSpPr>
        <p:spPr>
          <a:xfrm>
            <a:off x="757375" y="3535044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LiDAR interface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54;p19">
            <a:extLst>
              <a:ext uri="{FF2B5EF4-FFF2-40B4-BE49-F238E27FC236}">
                <a16:creationId xmlns:a16="http://schemas.microsoft.com/office/drawing/2014/main" id="{9262FCC0-41AB-46FA-A216-F26FD5E659BA}"/>
              </a:ext>
            </a:extLst>
          </p:cNvPr>
          <p:cNvSpPr/>
          <p:nvPr/>
        </p:nvSpPr>
        <p:spPr>
          <a:xfrm>
            <a:off x="757375" y="4205564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IMU interface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55;p19">
            <a:extLst>
              <a:ext uri="{FF2B5EF4-FFF2-40B4-BE49-F238E27FC236}">
                <a16:creationId xmlns:a16="http://schemas.microsoft.com/office/drawing/2014/main" id="{3F67BC2B-5B66-47DE-B183-8767ED09090A}"/>
              </a:ext>
            </a:extLst>
          </p:cNvPr>
          <p:cNvSpPr/>
          <p:nvPr/>
        </p:nvSpPr>
        <p:spPr>
          <a:xfrm>
            <a:off x="2725250" y="3535040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oogle Shape;156;p19">
            <a:extLst>
              <a:ext uri="{FF2B5EF4-FFF2-40B4-BE49-F238E27FC236}">
                <a16:creationId xmlns:a16="http://schemas.microsoft.com/office/drawing/2014/main" id="{EFEAAAA1-7544-4AFE-8333-98E646E47A5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2211175" y="3763944"/>
            <a:ext cx="5142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57;p19">
            <a:extLst>
              <a:ext uri="{FF2B5EF4-FFF2-40B4-BE49-F238E27FC236}">
                <a16:creationId xmlns:a16="http://schemas.microsoft.com/office/drawing/2014/main" id="{98D59279-1FEF-45E5-886D-5CA782ED21BF}"/>
              </a:ext>
            </a:extLst>
          </p:cNvPr>
          <p:cNvCxnSpPr>
            <a:stCxn id="16" idx="3"/>
          </p:cNvCxnSpPr>
          <p:nvPr/>
        </p:nvCxnSpPr>
        <p:spPr>
          <a:xfrm rot="10800000" flipH="1">
            <a:off x="2211175" y="3771764"/>
            <a:ext cx="244200" cy="662700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58;p19">
            <a:extLst>
              <a:ext uri="{FF2B5EF4-FFF2-40B4-BE49-F238E27FC236}">
                <a16:creationId xmlns:a16="http://schemas.microsoft.com/office/drawing/2014/main" id="{11BCF9D6-2B51-49C9-993A-40FB8B3BDB9B}"/>
              </a:ext>
            </a:extLst>
          </p:cNvPr>
          <p:cNvSpPr/>
          <p:nvPr/>
        </p:nvSpPr>
        <p:spPr>
          <a:xfrm>
            <a:off x="2725250" y="2864515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 Detection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Google Shape;159;p19">
            <a:extLst>
              <a:ext uri="{FF2B5EF4-FFF2-40B4-BE49-F238E27FC236}">
                <a16:creationId xmlns:a16="http://schemas.microsoft.com/office/drawing/2014/main" id="{22B81B5D-B891-4A00-873E-4AF1EA3E6B3E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2211175" y="3093415"/>
            <a:ext cx="5142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60;p19">
            <a:extLst>
              <a:ext uri="{FF2B5EF4-FFF2-40B4-BE49-F238E27FC236}">
                <a16:creationId xmlns:a16="http://schemas.microsoft.com/office/drawing/2014/main" id="{A9E45942-BD39-4A8A-A38B-AFBF1A292798}"/>
              </a:ext>
            </a:extLst>
          </p:cNvPr>
          <p:cNvCxnSpPr/>
          <p:nvPr/>
        </p:nvCxnSpPr>
        <p:spPr>
          <a:xfrm>
            <a:off x="2455225" y="3084515"/>
            <a:ext cx="0" cy="6657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61;p19">
            <a:extLst>
              <a:ext uri="{FF2B5EF4-FFF2-40B4-BE49-F238E27FC236}">
                <a16:creationId xmlns:a16="http://schemas.microsoft.com/office/drawing/2014/main" id="{89B9558D-A1C6-4843-B18D-BE77B2485B2A}"/>
              </a:ext>
            </a:extLst>
          </p:cNvPr>
          <p:cNvSpPr/>
          <p:nvPr/>
        </p:nvSpPr>
        <p:spPr>
          <a:xfrm>
            <a:off x="4693125" y="2883190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Motion Planner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Google Shape;164;p19">
            <a:extLst>
              <a:ext uri="{FF2B5EF4-FFF2-40B4-BE49-F238E27FC236}">
                <a16:creationId xmlns:a16="http://schemas.microsoft.com/office/drawing/2014/main" id="{796DEA33-9C32-4EDD-BE44-E77BDBF41FAC}"/>
              </a:ext>
            </a:extLst>
          </p:cNvPr>
          <p:cNvCxnSpPr/>
          <p:nvPr/>
        </p:nvCxnSpPr>
        <p:spPr>
          <a:xfrm>
            <a:off x="4179050" y="3093415"/>
            <a:ext cx="5142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5;p19">
            <a:extLst>
              <a:ext uri="{FF2B5EF4-FFF2-40B4-BE49-F238E27FC236}">
                <a16:creationId xmlns:a16="http://schemas.microsoft.com/office/drawing/2014/main" id="{F0B203F3-6893-4BAB-AC9F-428D093F5F1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179050" y="3093415"/>
            <a:ext cx="190574" cy="670525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72;p19">
            <a:extLst>
              <a:ext uri="{FF2B5EF4-FFF2-40B4-BE49-F238E27FC236}">
                <a16:creationId xmlns:a16="http://schemas.microsoft.com/office/drawing/2014/main" id="{9402F5CD-36A2-4A67-8F70-1EBE02F4AC40}"/>
              </a:ext>
            </a:extLst>
          </p:cNvPr>
          <p:cNvSpPr/>
          <p:nvPr/>
        </p:nvSpPr>
        <p:spPr>
          <a:xfrm>
            <a:off x="4693125" y="3553715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Arial" panose="020B0604020202020204" pitchFamily="34" charset="0"/>
                <a:cs typeface="Arial" panose="020B0604020202020204" pitchFamily="34" charset="0"/>
              </a:rPr>
              <a:t>Steering Control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173;p19">
            <a:extLst>
              <a:ext uri="{FF2B5EF4-FFF2-40B4-BE49-F238E27FC236}">
                <a16:creationId xmlns:a16="http://schemas.microsoft.com/office/drawing/2014/main" id="{03A991E9-C467-437D-9ED1-3BBEB7A21D1E}"/>
              </a:ext>
            </a:extLst>
          </p:cNvPr>
          <p:cNvSpPr/>
          <p:nvPr/>
        </p:nvSpPr>
        <p:spPr>
          <a:xfrm>
            <a:off x="4693125" y="4205564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Throttle Control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178;p19">
            <a:extLst>
              <a:ext uri="{FF2B5EF4-FFF2-40B4-BE49-F238E27FC236}">
                <a16:creationId xmlns:a16="http://schemas.microsoft.com/office/drawing/2014/main" id="{6CAA3E7A-D8FF-4291-BC0E-2492E271FBB6}"/>
              </a:ext>
            </a:extLst>
          </p:cNvPr>
          <p:cNvSpPr/>
          <p:nvPr/>
        </p:nvSpPr>
        <p:spPr>
          <a:xfrm>
            <a:off x="7458424" y="4237120"/>
            <a:ext cx="656375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Arial" panose="020B0604020202020204" pitchFamily="34" charset="0"/>
                <a:cs typeface="Arial" panose="020B0604020202020204" pitchFamily="34" charset="0"/>
              </a:rPr>
              <a:t>DC motor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179;p19">
            <a:extLst>
              <a:ext uri="{FF2B5EF4-FFF2-40B4-BE49-F238E27FC236}">
                <a16:creationId xmlns:a16="http://schemas.microsoft.com/office/drawing/2014/main" id="{F32B198C-65B2-4F67-911D-387D25BA7454}"/>
              </a:ext>
            </a:extLst>
          </p:cNvPr>
          <p:cNvSpPr/>
          <p:nvPr/>
        </p:nvSpPr>
        <p:spPr>
          <a:xfrm>
            <a:off x="6661000" y="4229531"/>
            <a:ext cx="656372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Arial" panose="020B0604020202020204" pitchFamily="34" charset="0"/>
                <a:cs typeface="Arial" panose="020B0604020202020204" pitchFamily="34" charset="0"/>
              </a:rPr>
              <a:t>Servo motor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Google Shape;180;p19">
            <a:extLst>
              <a:ext uri="{FF2B5EF4-FFF2-40B4-BE49-F238E27FC236}">
                <a16:creationId xmlns:a16="http://schemas.microsoft.com/office/drawing/2014/main" id="{16ABE71E-4202-41A3-A1A7-39D0DC8AA4BC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5420025" y="3340990"/>
            <a:ext cx="0" cy="2127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81;p19">
            <a:extLst>
              <a:ext uri="{FF2B5EF4-FFF2-40B4-BE49-F238E27FC236}">
                <a16:creationId xmlns:a16="http://schemas.microsoft.com/office/drawing/2014/main" id="{D5D15FA0-5E4E-46D5-BD21-51D94F0A0647}"/>
              </a:ext>
            </a:extLst>
          </p:cNvPr>
          <p:cNvCxnSpPr/>
          <p:nvPr/>
        </p:nvCxnSpPr>
        <p:spPr>
          <a:xfrm>
            <a:off x="6146925" y="3797740"/>
            <a:ext cx="514200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84;p19">
            <a:extLst>
              <a:ext uri="{FF2B5EF4-FFF2-40B4-BE49-F238E27FC236}">
                <a16:creationId xmlns:a16="http://schemas.microsoft.com/office/drawing/2014/main" id="{D980C5ED-972E-4FED-85D9-CF8233A697F0}"/>
              </a:ext>
            </a:extLst>
          </p:cNvPr>
          <p:cNvSpPr/>
          <p:nvPr/>
        </p:nvSpPr>
        <p:spPr>
          <a:xfrm>
            <a:off x="6661000" y="3550795"/>
            <a:ext cx="1453800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Google Shape;185;p19">
            <a:extLst>
              <a:ext uri="{FF2B5EF4-FFF2-40B4-BE49-F238E27FC236}">
                <a16:creationId xmlns:a16="http://schemas.microsoft.com/office/drawing/2014/main" id="{A1D27E53-DD17-4A92-84BB-27FBD822C338}"/>
              </a:ext>
            </a:extLst>
          </p:cNvPr>
          <p:cNvCxnSpPr/>
          <p:nvPr/>
        </p:nvCxnSpPr>
        <p:spPr>
          <a:xfrm>
            <a:off x="6990660" y="4024420"/>
            <a:ext cx="0" cy="2127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65;p19">
            <a:extLst>
              <a:ext uri="{FF2B5EF4-FFF2-40B4-BE49-F238E27FC236}">
                <a16:creationId xmlns:a16="http://schemas.microsoft.com/office/drawing/2014/main" id="{E492C6E2-E6A2-4001-971D-D31F5BAA332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146925" y="3797742"/>
            <a:ext cx="257037" cy="636722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85;p19">
            <a:extLst>
              <a:ext uri="{FF2B5EF4-FFF2-40B4-BE49-F238E27FC236}">
                <a16:creationId xmlns:a16="http://schemas.microsoft.com/office/drawing/2014/main" id="{937448CC-70D0-428B-8B20-4BE5CA84E571}"/>
              </a:ext>
            </a:extLst>
          </p:cNvPr>
          <p:cNvCxnSpPr/>
          <p:nvPr/>
        </p:nvCxnSpPr>
        <p:spPr>
          <a:xfrm>
            <a:off x="7732674" y="4024420"/>
            <a:ext cx="0" cy="2127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58;p19">
            <a:extLst>
              <a:ext uri="{FF2B5EF4-FFF2-40B4-BE49-F238E27FC236}">
                <a16:creationId xmlns:a16="http://schemas.microsoft.com/office/drawing/2014/main" id="{D4D191F1-52CF-4BF1-AE4F-14A3FF83B509}"/>
              </a:ext>
            </a:extLst>
          </p:cNvPr>
          <p:cNvSpPr/>
          <p:nvPr/>
        </p:nvSpPr>
        <p:spPr>
          <a:xfrm>
            <a:off x="2589006" y="5637185"/>
            <a:ext cx="1088276" cy="457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Google Shape;159;p19">
            <a:extLst>
              <a:ext uri="{FF2B5EF4-FFF2-40B4-BE49-F238E27FC236}">
                <a16:creationId xmlns:a16="http://schemas.microsoft.com/office/drawing/2014/main" id="{EF6EF956-A4E9-4F58-817B-49FD6BB5B05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075328" y="5866085"/>
            <a:ext cx="513678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164;p19">
            <a:extLst>
              <a:ext uri="{FF2B5EF4-FFF2-40B4-BE49-F238E27FC236}">
                <a16:creationId xmlns:a16="http://schemas.microsoft.com/office/drawing/2014/main" id="{B2DD57F8-D0EA-42B1-8B82-C033272339FA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677282" y="5866085"/>
            <a:ext cx="495169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ACA92BB-42FD-4B69-A4E8-A50EBC06E29B}"/>
              </a:ext>
            </a:extLst>
          </p:cNvPr>
          <p:cNvSpPr txBox="1"/>
          <p:nvPr/>
        </p:nvSpPr>
        <p:spPr>
          <a:xfrm>
            <a:off x="771824" y="5179552"/>
            <a:ext cx="196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 to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message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whose name is ‘/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topic_A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2712A-82AD-4100-B50A-DA657F958911}"/>
              </a:ext>
            </a:extLst>
          </p:cNvPr>
          <p:cNvSpPr txBox="1"/>
          <p:nvPr/>
        </p:nvSpPr>
        <p:spPr>
          <a:xfrm>
            <a:off x="3515024" y="5180038"/>
            <a:ext cx="190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whose name is ‘/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topic_B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43FB04-0B47-4A97-9CE8-D974B666D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16" y="5027647"/>
            <a:ext cx="1855016" cy="13141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41E969-302F-4217-989F-2C6AF5286519}"/>
              </a:ext>
            </a:extLst>
          </p:cNvPr>
          <p:cNvSpPr txBox="1"/>
          <p:nvPr/>
        </p:nvSpPr>
        <p:spPr>
          <a:xfrm>
            <a:off x="1246308" y="5711071"/>
            <a:ext cx="103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topic_A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3DCC63-B1D3-4E24-9919-66FC388FDE1B}"/>
              </a:ext>
            </a:extLst>
          </p:cNvPr>
          <p:cNvSpPr txBox="1"/>
          <p:nvPr/>
        </p:nvSpPr>
        <p:spPr>
          <a:xfrm>
            <a:off x="4052770" y="5726617"/>
            <a:ext cx="893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topic_B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A407D6-D31A-4F6C-A383-80F08144F55E}"/>
              </a:ext>
            </a:extLst>
          </p:cNvPr>
          <p:cNvSpPr/>
          <p:nvPr/>
        </p:nvSpPr>
        <p:spPr bwMode="auto">
          <a:xfrm>
            <a:off x="482655" y="1968346"/>
            <a:ext cx="7903969" cy="281700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  <a:cs typeface="Arial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A1DC3E-A856-478F-BA9B-31D869083B22}"/>
              </a:ext>
            </a:extLst>
          </p:cNvPr>
          <p:cNvSpPr txBox="1"/>
          <p:nvPr/>
        </p:nvSpPr>
        <p:spPr>
          <a:xfrm>
            <a:off x="432769" y="159119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vehicle system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24C4896-61E1-48A8-BFAB-AF3661F470C3}"/>
              </a:ext>
            </a:extLst>
          </p:cNvPr>
          <p:cNvSpPr/>
          <p:nvPr/>
        </p:nvSpPr>
        <p:spPr>
          <a:xfrm>
            <a:off x="6146925" y="5045844"/>
            <a:ext cx="2498079" cy="1335906"/>
          </a:xfrm>
          <a:prstGeom prst="wedgeRoundRectCallout">
            <a:avLst>
              <a:gd name="adj1" fmla="val -38531"/>
              <a:gd name="adj2" fmla="val -64655"/>
              <a:gd name="adj3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42" grpId="0"/>
      <p:bldP spid="46" grpId="0"/>
      <p:bldP spid="49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4F115-911D-465C-99A6-E432399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0E2E0-1CB8-4B3B-9E6B-BFC80ACE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0" y="2590800"/>
            <a:ext cx="3810000" cy="2438398"/>
          </a:xfrm>
        </p:spPr>
        <p:txBody>
          <a:bodyPr/>
          <a:lstStyle/>
          <a:p>
            <a:r>
              <a:rPr lang="en-US" altLang="ko-KR" sz="1800" dirty="0"/>
              <a:t>Important terminologies in ROS</a:t>
            </a:r>
          </a:p>
          <a:p>
            <a:pPr lvl="1"/>
            <a:r>
              <a:rPr lang="en-US" altLang="ko-KR" sz="1800" b="1" dirty="0"/>
              <a:t>Node</a:t>
            </a:r>
          </a:p>
          <a:p>
            <a:pPr lvl="1"/>
            <a:r>
              <a:rPr lang="en-US" altLang="ko-KR" sz="1800" b="1" dirty="0"/>
              <a:t>Master</a:t>
            </a:r>
          </a:p>
          <a:p>
            <a:pPr lvl="1"/>
            <a:r>
              <a:rPr lang="en-US" altLang="ko-KR" sz="1800" b="1" dirty="0"/>
              <a:t>Message</a:t>
            </a:r>
          </a:p>
          <a:p>
            <a:pPr lvl="1"/>
            <a:r>
              <a:rPr lang="en-US" altLang="ko-KR" sz="1800" b="1" dirty="0"/>
              <a:t>Topic</a:t>
            </a:r>
          </a:p>
          <a:p>
            <a:pPr lvl="1"/>
            <a:r>
              <a:rPr lang="en-US" altLang="ko-KR" sz="1800" b="1" dirty="0"/>
              <a:t>Bag</a:t>
            </a:r>
            <a:endParaRPr lang="ko-KR" altLang="en-US" sz="1800" b="1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80AA00-66C2-4ADC-9486-1627864C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CE8416-C2AE-4B93-9680-2E86CA8E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1938706"/>
            <a:ext cx="5160151" cy="32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6EEA60-30F3-4EC6-824A-52467307ED23}"/>
              </a:ext>
            </a:extLst>
          </p:cNvPr>
          <p:cNvSpPr/>
          <p:nvPr/>
        </p:nvSpPr>
        <p:spPr>
          <a:xfrm>
            <a:off x="228602" y="5980244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http://www.clearpathrobotics.com/assets/guides/kinetic/ros/Intro%20to%20the%20Robot%20Operating%20System.html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9DDC2F2-66C3-425E-ACCC-A906E806F9A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6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B3883-F97C-4BE4-8A4F-6F260C4A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DEC65-0CE6-4550-B83D-53483D80C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2000" dirty="0"/>
              <a:t>Concepts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/>
              <a:t>ROS is processed in the </a:t>
            </a:r>
            <a:r>
              <a:rPr lang="en-US" altLang="ko-KR" sz="1600" b="1" dirty="0"/>
              <a:t>peer-to-peer network</a:t>
            </a:r>
            <a:r>
              <a:rPr lang="en-US" altLang="ko-KR" sz="1600" dirty="0"/>
              <a:t> that are processing data together.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/>
              <a:t>Important terminologies: </a:t>
            </a:r>
            <a:r>
              <a:rPr lang="en-US" altLang="ko-KR" sz="1600" b="1" dirty="0"/>
              <a:t>Node, Master, Message, Topic, Bag</a:t>
            </a:r>
            <a:r>
              <a:rPr lang="en-US" altLang="ko-KR" sz="1600" dirty="0"/>
              <a:t>, …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/>
              <a:t>Nodes :</a:t>
            </a:r>
            <a:r>
              <a:rPr lang="en-US" altLang="ko-KR" sz="1600" dirty="0"/>
              <a:t> Nodes are processes that perform computation. A robotic system will usually comprise many nodes; one node to control a laser range-finder, one node to control wheel motors, one node to perform localization, control, and so on.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/>
              <a:t>Master :</a:t>
            </a:r>
            <a:r>
              <a:rPr lang="en-US" altLang="ko-KR" sz="1600" dirty="0"/>
              <a:t> Master provides name registration of all nodes and lookup information, much like a DNS server.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/>
              <a:t>Message : </a:t>
            </a:r>
            <a:r>
              <a:rPr lang="en-US" altLang="ko-KR" sz="1600" dirty="0"/>
              <a:t>Nodes communicate with each other by </a:t>
            </a:r>
            <a:r>
              <a:rPr lang="en-US" altLang="ko-KR" sz="1600" b="1" dirty="0"/>
              <a:t>passing messages</a:t>
            </a:r>
            <a:r>
              <a:rPr lang="en-US" altLang="ko-KR" sz="1600" dirty="0"/>
              <a:t>. A message is simply a data structure, comprising typed fields.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/>
              <a:t>Topic : </a:t>
            </a:r>
            <a:r>
              <a:rPr lang="en-US" altLang="ko-KR" sz="1600" dirty="0"/>
              <a:t>The</a:t>
            </a:r>
            <a:r>
              <a:rPr lang="ko-KR" altLang="en-US" sz="1600" dirty="0"/>
              <a:t> </a:t>
            </a:r>
            <a:r>
              <a:rPr lang="en-US" altLang="ko-KR" sz="1600" dirty="0"/>
              <a:t>topic is a </a:t>
            </a:r>
            <a:r>
              <a:rPr lang="en-US" altLang="ko-KR" sz="1600" b="1" dirty="0"/>
              <a:t>name</a:t>
            </a:r>
            <a:r>
              <a:rPr lang="en-US" altLang="ko-KR" sz="1600" dirty="0"/>
              <a:t> that is used to identify the content of the message.</a:t>
            </a:r>
          </a:p>
          <a:p>
            <a:pPr lvl="1">
              <a:lnSpc>
                <a:spcPct val="130000"/>
              </a:lnSpc>
            </a:pPr>
            <a:r>
              <a:rPr lang="en-US" altLang="ko-KR" sz="1600" b="1" dirty="0"/>
              <a:t>Bags</a:t>
            </a:r>
            <a:r>
              <a:rPr lang="en-US" altLang="ko-KR" sz="1600" dirty="0"/>
              <a:t> : Bags are a format for </a:t>
            </a:r>
            <a:r>
              <a:rPr lang="en-US" altLang="ko-KR" sz="1600" b="1" dirty="0"/>
              <a:t>saving and playing back ROS message data</a:t>
            </a:r>
            <a:r>
              <a:rPr lang="en-US" altLang="ko-KR" sz="1600" dirty="0"/>
              <a:t>. Bags are important mechanism for storing data, such as sensor data, that can be difficult to collect but is necessary for developing and testing algorithms.</a:t>
            </a:r>
            <a:endParaRPr lang="ko-KR" altLang="en-US" sz="16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844FDB-EB17-44D8-8F9B-3B04F44A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B8C86-D2A1-420E-9A71-2CE48AAEADD0}"/>
              </a:ext>
            </a:extLst>
          </p:cNvPr>
          <p:cNvSpPr/>
          <p:nvPr/>
        </p:nvSpPr>
        <p:spPr>
          <a:xfrm>
            <a:off x="228602" y="5980244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http://library.isr.ist.utl.pt/docs/roswiki/ROS(2f)Concepts.html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8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4F115-911D-465C-99A6-E432399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0E2E0-1CB8-4B3B-9E6B-BFC80ACE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25" y="4597306"/>
            <a:ext cx="4331677" cy="1142999"/>
          </a:xfrm>
        </p:spPr>
        <p:txBody>
          <a:bodyPr/>
          <a:lstStyle/>
          <a:p>
            <a:r>
              <a:rPr lang="en-US" altLang="ko-KR" sz="1600" b="1" dirty="0"/>
              <a:t>ROS Master </a:t>
            </a:r>
            <a:r>
              <a:rPr lang="en-US" altLang="ko-KR" sz="1600" dirty="0"/>
              <a:t>stores topics registration information for ROS nodes. Nodes communicate with the Master to report their registration information.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80AA00-66C2-4ADC-9486-1627864C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CE8416-C2AE-4B93-9680-2E86CA8E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857" y="978495"/>
            <a:ext cx="5434962" cy="34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6EEA60-30F3-4EC6-824A-52467307ED23}"/>
              </a:ext>
            </a:extLst>
          </p:cNvPr>
          <p:cNvSpPr/>
          <p:nvPr/>
        </p:nvSpPr>
        <p:spPr>
          <a:xfrm>
            <a:off x="228602" y="5980244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http://www.clearpathrobotics.com/assets/guides/kinetic/ros/Intro%20to%20the%20Robot%20Operating%20System.html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9DDC2F2-66C3-425E-ACCC-A906E806F9A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5085CDB-3DB7-42ED-9DEE-8D1E7A63A6D3}"/>
              </a:ext>
            </a:extLst>
          </p:cNvPr>
          <p:cNvSpPr txBox="1">
            <a:spLocks/>
          </p:cNvSpPr>
          <p:nvPr/>
        </p:nvSpPr>
        <p:spPr bwMode="auto">
          <a:xfrm>
            <a:off x="4572000" y="4609085"/>
            <a:ext cx="4648200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q"/>
              <a:defRPr sz="200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effectLst/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9pPr>
          </a:lstStyle>
          <a:p>
            <a:r>
              <a:rPr lang="en-US" altLang="ko-KR" sz="1600" b="1" kern="0" dirty="0"/>
              <a:t>Nodes</a:t>
            </a:r>
            <a:r>
              <a:rPr lang="en-US" altLang="ko-KR" sz="1600" kern="0" dirty="0"/>
              <a:t> connect to other nodes directly; the Master only provides lookup information, much like a DNS server.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33CE2-D127-49E0-950A-6F09E25543F4}"/>
              </a:ext>
            </a:extLst>
          </p:cNvPr>
          <p:cNvSpPr txBox="1"/>
          <p:nvPr/>
        </p:nvSpPr>
        <p:spPr>
          <a:xfrm>
            <a:off x="609600" y="5633673"/>
            <a:ext cx="6019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altLang="ko-KR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info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node name, msg info to publish, msg info to subscribe, … </a:t>
            </a:r>
          </a:p>
        </p:txBody>
      </p:sp>
    </p:spTree>
    <p:extLst>
      <p:ext uri="{BB962C8B-B14F-4D97-AF65-F5344CB8AC3E}">
        <p14:creationId xmlns:p14="http://schemas.microsoft.com/office/powerpoint/2010/main" val="236947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4F115-911D-465C-99A6-E432399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0E2E0-1CB8-4B3B-9E6B-BFC80ACE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16764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1800" b="1" dirty="0"/>
              <a:t>Message, Topic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Messages are routed via a transport system with </a:t>
            </a:r>
            <a:r>
              <a:rPr lang="en-US" altLang="ko-KR" sz="1400" b="1" dirty="0">
                <a:solidFill>
                  <a:srgbClr val="FF0000"/>
                </a:solidFill>
              </a:rPr>
              <a:t>publish</a:t>
            </a:r>
            <a:r>
              <a:rPr lang="en-US" altLang="ko-KR" sz="1400" dirty="0">
                <a:solidFill>
                  <a:srgbClr val="FF0000"/>
                </a:solidFill>
              </a:rPr>
              <a:t> / </a:t>
            </a:r>
            <a:r>
              <a:rPr lang="en-US" altLang="ko-KR" sz="1400" b="1" dirty="0">
                <a:solidFill>
                  <a:srgbClr val="FF0000"/>
                </a:solidFill>
              </a:rPr>
              <a:t>subscribe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semantics.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In message type, standard primitive types (Integer, Floating point, Boolean, etc.) are supported, as are arrays of primitives types. 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Messages can be arbitrary nested structures and arrays (much like C structs).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80AA00-66C2-4ADC-9486-1627864C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EEA60-30F3-4EC6-824A-52467307ED23}"/>
              </a:ext>
            </a:extLst>
          </p:cNvPr>
          <p:cNvSpPr/>
          <p:nvPr/>
        </p:nvSpPr>
        <p:spPr>
          <a:xfrm>
            <a:off x="228602" y="5980244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https://kr.mathworks.com/help/ros/ug/exchange-data-with-ros-publishers-and-subscribers.html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9DDC2F2-66C3-425E-ACCC-A906E806F9A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A31820E-7D2E-48F1-B008-90779CD2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56" y="2959296"/>
            <a:ext cx="7273503" cy="249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25C27C-1706-4A43-AA5D-E7D18AFAE5C3}"/>
              </a:ext>
            </a:extLst>
          </p:cNvPr>
          <p:cNvCxnSpPr>
            <a:cxnSpLocks/>
          </p:cNvCxnSpPr>
          <p:nvPr/>
        </p:nvCxnSpPr>
        <p:spPr>
          <a:xfrm flipH="1">
            <a:off x="4572000" y="3657600"/>
            <a:ext cx="129208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B15B8-F763-41A0-BC61-2F4D8581C618}"/>
              </a:ext>
            </a:extLst>
          </p:cNvPr>
          <p:cNvSpPr txBox="1"/>
          <p:nvPr/>
        </p:nvSpPr>
        <p:spPr>
          <a:xfrm>
            <a:off x="3479966" y="3289285"/>
            <a:ext cx="2793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Topic = Name of the message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6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4F115-911D-465C-99A6-E432399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0E2E0-1CB8-4B3B-9E6B-BFC80ACE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839200" cy="204155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1800" b="1" dirty="0"/>
              <a:t>Publish / Subscribe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A node </a:t>
            </a:r>
            <a:r>
              <a:rPr lang="en-US" altLang="ko-KR" sz="1400" b="1" dirty="0">
                <a:solidFill>
                  <a:srgbClr val="FF0000"/>
                </a:solidFill>
              </a:rPr>
              <a:t>sends</a:t>
            </a:r>
            <a:r>
              <a:rPr lang="en-US" altLang="ko-KR" sz="1400" dirty="0"/>
              <a:t> out a message by </a:t>
            </a:r>
            <a:r>
              <a:rPr lang="en-US" altLang="ko-KR" sz="1400" b="1" dirty="0">
                <a:solidFill>
                  <a:srgbClr val="FF0000"/>
                </a:solidFill>
              </a:rPr>
              <a:t>publishing(=broadcasting)</a:t>
            </a:r>
            <a:r>
              <a:rPr lang="en-US" altLang="ko-KR" sz="1400" dirty="0"/>
              <a:t> it to a given topic.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A node that is interested in a certain kind of data will </a:t>
            </a:r>
            <a:r>
              <a:rPr lang="en-US" altLang="ko-KR" sz="1400" b="1" dirty="0">
                <a:solidFill>
                  <a:srgbClr val="0070C0"/>
                </a:solidFill>
              </a:rPr>
              <a:t>subscribe to(=receive)</a:t>
            </a:r>
            <a:r>
              <a:rPr lang="en-US" altLang="ko-KR" sz="1400" dirty="0"/>
              <a:t> the appropriate topic.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/>
              <a:t>There may be multiple concurrent publishers and subscribers for a single topic, and a single node may publish and/or subscribe to multiple topics.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sz="1400" dirty="0"/>
              <a:t>	</a:t>
            </a:r>
            <a:r>
              <a:rPr lang="en-US" altLang="ko-KR" sz="1400" dirty="0">
                <a:sym typeface="Wingdings" panose="05000000000000000000" pitchFamily="2" charset="2"/>
              </a:rPr>
              <a:t> It can be </a:t>
            </a:r>
            <a:r>
              <a:rPr lang="en-US" altLang="ko-KR" sz="1400" b="1" dirty="0">
                <a:sym typeface="Wingdings" panose="05000000000000000000" pitchFamily="2" charset="2"/>
              </a:rPr>
              <a:t>One-to-One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en-US" altLang="ko-KR" sz="1400" b="1" dirty="0">
                <a:sym typeface="Wingdings" panose="05000000000000000000" pitchFamily="2" charset="2"/>
              </a:rPr>
              <a:t>One-to-Many</a:t>
            </a:r>
            <a:r>
              <a:rPr lang="en-US" altLang="ko-KR" sz="1400" dirty="0">
                <a:sym typeface="Wingdings" panose="05000000000000000000" pitchFamily="2" charset="2"/>
              </a:rPr>
              <a:t>, or </a:t>
            </a:r>
            <a:r>
              <a:rPr lang="en-US" altLang="ko-KR" sz="1400" b="1" dirty="0">
                <a:sym typeface="Wingdings" panose="05000000000000000000" pitchFamily="2" charset="2"/>
              </a:rPr>
              <a:t>Many-to-Many </a:t>
            </a:r>
            <a:r>
              <a:rPr lang="en-US" altLang="ko-KR" sz="1400" dirty="0">
                <a:sym typeface="Wingdings" panose="05000000000000000000" pitchFamily="2" charset="2"/>
              </a:rPr>
              <a:t>communication!</a:t>
            </a:r>
            <a:endParaRPr lang="en-US" altLang="ko-KR" sz="14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80AA00-66C2-4ADC-9486-1627864C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EEA60-30F3-4EC6-824A-52467307ED23}"/>
              </a:ext>
            </a:extLst>
          </p:cNvPr>
          <p:cNvSpPr/>
          <p:nvPr/>
        </p:nvSpPr>
        <p:spPr>
          <a:xfrm>
            <a:off x="228602" y="6039131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https://davesroboshack.com/the-robot-operating-system-ros/overview-of-ros/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9DDC2F2-66C3-425E-ACCC-A906E806F9A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51B7E2B-B533-4610-BDCB-5F6F101B7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2" y="3252677"/>
            <a:ext cx="4572000" cy="256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70AB1F-8625-4180-BA42-163EF874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72" y="3712744"/>
            <a:ext cx="3911428" cy="17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1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4F115-911D-465C-99A6-E432399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0E2E0-1CB8-4B3B-9E6B-BFC80ACE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8584"/>
            <a:ext cx="8686800" cy="2971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1800" b="1" dirty="0"/>
              <a:t>Example: Image processing with Camera node</a:t>
            </a:r>
          </a:p>
          <a:p>
            <a:pPr lvl="1">
              <a:lnSpc>
                <a:spcPct val="130000"/>
              </a:lnSpc>
            </a:pPr>
            <a:r>
              <a:rPr lang="en-US" altLang="ko-KR" sz="1300" dirty="0"/>
              <a:t>There is a </a:t>
            </a:r>
            <a:r>
              <a:rPr lang="en-US" altLang="ko-KR" sz="1300" b="1" dirty="0"/>
              <a:t>Camera Node </a:t>
            </a:r>
            <a:r>
              <a:rPr lang="en-US" altLang="ko-KR" sz="1300" dirty="0"/>
              <a:t>to control a camera and receive image streaming data.</a:t>
            </a:r>
          </a:p>
          <a:p>
            <a:pPr lvl="1">
              <a:lnSpc>
                <a:spcPct val="130000"/>
              </a:lnSpc>
            </a:pPr>
            <a:r>
              <a:rPr lang="en-US" altLang="ko-KR" sz="1300" dirty="0"/>
              <a:t>There is an </a:t>
            </a:r>
            <a:r>
              <a:rPr lang="en-US" altLang="ko-KR" sz="1300" b="1" dirty="0"/>
              <a:t>Image Processing Node </a:t>
            </a:r>
            <a:r>
              <a:rPr lang="en-US" altLang="ko-KR" sz="1300" dirty="0"/>
              <a:t>to process images from the camera.</a:t>
            </a:r>
          </a:p>
          <a:p>
            <a:pPr lvl="1">
              <a:lnSpc>
                <a:spcPct val="130000"/>
              </a:lnSpc>
            </a:pPr>
            <a:r>
              <a:rPr lang="en-US" altLang="ko-KR" sz="1300" dirty="0"/>
              <a:t>Both nodes are registered to </a:t>
            </a:r>
            <a:r>
              <a:rPr lang="en-US" altLang="ko-KR" sz="1300" b="1" dirty="0"/>
              <a:t>ROS Master node </a:t>
            </a:r>
            <a:r>
              <a:rPr lang="en-US" altLang="ko-KR" sz="1300" dirty="0"/>
              <a:t>and data communication is established between them.</a:t>
            </a:r>
          </a:p>
          <a:p>
            <a:pPr lvl="1">
              <a:lnSpc>
                <a:spcPct val="130000"/>
              </a:lnSpc>
            </a:pPr>
            <a:r>
              <a:rPr lang="en-US" altLang="ko-KR" sz="1300" dirty="0"/>
              <a:t>Camera Node </a:t>
            </a:r>
            <a:r>
              <a:rPr lang="en-US" altLang="ko-KR" sz="1300" b="1" dirty="0">
                <a:solidFill>
                  <a:srgbClr val="FF0000"/>
                </a:solidFill>
              </a:rPr>
              <a:t>publishes</a:t>
            </a:r>
            <a:r>
              <a:rPr lang="en-US" altLang="ko-KR" sz="1300" b="1" dirty="0"/>
              <a:t> image data </a:t>
            </a:r>
            <a:r>
              <a:rPr lang="en-US" altLang="ko-KR" sz="1300" dirty="0"/>
              <a:t>by the </a:t>
            </a:r>
            <a:r>
              <a:rPr lang="en-US" altLang="ko-KR" sz="1300" b="1" dirty="0">
                <a:solidFill>
                  <a:srgbClr val="00B050"/>
                </a:solidFill>
              </a:rPr>
              <a:t>topic name </a:t>
            </a:r>
            <a:r>
              <a:rPr lang="en-US" altLang="ko-KR" sz="1300" b="1" dirty="0"/>
              <a:t>‘/</a:t>
            </a:r>
            <a:r>
              <a:rPr lang="en-US" altLang="ko-KR" sz="1300" b="1" dirty="0" err="1"/>
              <a:t>image_data</a:t>
            </a:r>
            <a:r>
              <a:rPr lang="en-US" altLang="ko-KR" sz="1300" b="1" dirty="0"/>
              <a:t>’, </a:t>
            </a:r>
            <a:r>
              <a:rPr lang="en-US" altLang="ko-KR" sz="1300" dirty="0"/>
              <a:t>and the Image Processing Node </a:t>
            </a:r>
            <a:r>
              <a:rPr lang="en-US" altLang="ko-KR" sz="1300" b="1" dirty="0">
                <a:solidFill>
                  <a:srgbClr val="0070C0"/>
                </a:solidFill>
              </a:rPr>
              <a:t>subscribes</a:t>
            </a:r>
            <a:r>
              <a:rPr lang="en-US" altLang="ko-KR" sz="1300" b="1" dirty="0"/>
              <a:t> the topic message </a:t>
            </a:r>
            <a:r>
              <a:rPr lang="en-US" altLang="ko-KR" sz="1300" dirty="0"/>
              <a:t>whose</a:t>
            </a:r>
            <a:r>
              <a:rPr lang="en-US" altLang="ko-KR" sz="1300" b="1" dirty="0"/>
              <a:t> </a:t>
            </a:r>
            <a:r>
              <a:rPr lang="en-US" altLang="ko-KR" sz="1300" b="1" dirty="0">
                <a:solidFill>
                  <a:srgbClr val="00B050"/>
                </a:solidFill>
              </a:rPr>
              <a:t>topic name </a:t>
            </a:r>
            <a:r>
              <a:rPr lang="en-US" altLang="ko-KR" sz="1300" b="1" dirty="0"/>
              <a:t>is ‘/</a:t>
            </a:r>
            <a:r>
              <a:rPr lang="en-US" altLang="ko-KR" sz="1300" b="1" dirty="0" err="1"/>
              <a:t>image_data</a:t>
            </a:r>
            <a:r>
              <a:rPr lang="en-US" altLang="ko-KR" sz="1300" b="1" dirty="0"/>
              <a:t>’ </a:t>
            </a:r>
            <a:r>
              <a:rPr lang="en-US" altLang="ko-KR" sz="1300" dirty="0"/>
              <a:t>to process the image.</a:t>
            </a:r>
          </a:p>
          <a:p>
            <a:pPr lvl="1">
              <a:lnSpc>
                <a:spcPct val="130000"/>
              </a:lnSpc>
            </a:pPr>
            <a:r>
              <a:rPr lang="en-US" altLang="ko-KR" sz="1300" dirty="0"/>
              <a:t>Another Node can be added to display the image data by subscribing the topic ‘/</a:t>
            </a:r>
            <a:r>
              <a:rPr lang="en-US" altLang="ko-KR" sz="1300" dirty="0" err="1"/>
              <a:t>image_data</a:t>
            </a:r>
            <a:r>
              <a:rPr lang="en-US" altLang="ko-KR" sz="1300" dirty="0"/>
              <a:t>’ at the Image Display Node.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80AA00-66C2-4ADC-9486-1627864C1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6EEA60-30F3-4EC6-824A-52467307ED23}"/>
              </a:ext>
            </a:extLst>
          </p:cNvPr>
          <p:cNvSpPr/>
          <p:nvPr/>
        </p:nvSpPr>
        <p:spPr>
          <a:xfrm>
            <a:off x="228602" y="6083791"/>
            <a:ext cx="8359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http://www.clearpathrobotics.com/assets/guides/kinetic/ros/Intro%20to%20the%20Robot%20Operating%20System.html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9DDC2F2-66C3-425E-ACCC-A906E806F9A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29155C1-71A4-4BD4-8D30-E1C62754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300" y="3535717"/>
            <a:ext cx="3406100" cy="24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3430E09-8239-4A6D-AE0E-A13E61B1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62" y="3533204"/>
            <a:ext cx="3406101" cy="24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53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A3048-89D4-473F-BA3C-6CC88773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67D512-4E18-46A9-B280-A3CB8E258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Picture 2" descr="ros robotics 이미지 검색결과">
            <a:extLst>
              <a:ext uri="{FF2B5EF4-FFF2-40B4-BE49-F238E27FC236}">
                <a16:creationId xmlns:a16="http://schemas.microsoft.com/office/drawing/2014/main" id="{CE65B9C3-E89F-4579-AEFF-28730DF0B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0" t="9964" b="9964"/>
          <a:stretch/>
        </p:blipFill>
        <p:spPr bwMode="auto">
          <a:xfrm>
            <a:off x="6293644" y="1721972"/>
            <a:ext cx="2514600" cy="17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s spot 이미지 검색결과">
            <a:extLst>
              <a:ext uri="{FF2B5EF4-FFF2-40B4-BE49-F238E27FC236}">
                <a16:creationId xmlns:a16="http://schemas.microsoft.com/office/drawing/2014/main" id="{9E28AFF9-4074-416D-83F3-DAD9EDD6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27" y="3575952"/>
            <a:ext cx="2940631" cy="16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s humanoid 이미지 검색결과">
            <a:extLst>
              <a:ext uri="{FF2B5EF4-FFF2-40B4-BE49-F238E27FC236}">
                <a16:creationId xmlns:a16="http://schemas.microsoft.com/office/drawing/2014/main" id="{3ACCFB1D-D933-42AC-8508-BB6F51B0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719397"/>
            <a:ext cx="1685828" cy="168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os mobile robot 이미지 검색결과">
            <a:extLst>
              <a:ext uri="{FF2B5EF4-FFF2-40B4-BE49-F238E27FC236}">
                <a16:creationId xmlns:a16="http://schemas.microsoft.com/office/drawing/2014/main" id="{1CDA9299-06DE-4858-A12F-44182D2AE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" y="3682352"/>
            <a:ext cx="2295748" cy="15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os mobile robot 이미지 검색결과">
            <a:extLst>
              <a:ext uri="{FF2B5EF4-FFF2-40B4-BE49-F238E27FC236}">
                <a16:creationId xmlns:a16="http://schemas.microsoft.com/office/drawing/2014/main" id="{A7F58BD6-A886-480D-BA6C-96B4190F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44" y="3527654"/>
            <a:ext cx="2697321" cy="168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ros drone tello 이미지 검색결과">
            <a:extLst>
              <a:ext uri="{FF2B5EF4-FFF2-40B4-BE49-F238E27FC236}">
                <a16:creationId xmlns:a16="http://schemas.microsoft.com/office/drawing/2014/main" id="{BB01DD9A-9ABC-4C40-8AEF-11C3F0CC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44" y="1712949"/>
            <a:ext cx="1456705" cy="1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ros self driving 이미지 검색결과">
            <a:extLst>
              <a:ext uri="{FF2B5EF4-FFF2-40B4-BE49-F238E27FC236}">
                <a16:creationId xmlns:a16="http://schemas.microsoft.com/office/drawing/2014/main" id="{D3F63838-9AF6-43E5-929B-32067DF0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9" y="1719397"/>
            <a:ext cx="2190608" cy="17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E514D712-43ED-48FF-8F38-304B01F7BCFE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92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438CF-B9E8-4892-9071-C63FA476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E050F1-8486-4D12-B53E-E5B219292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온라인 미디어 2" title="Autonomous delivery robot in the KAIST campus(GPS denied)">
            <a:hlinkClick r:id="" action="ppaction://media"/>
            <a:extLst>
              <a:ext uri="{FF2B5EF4-FFF2-40B4-BE49-F238E27FC236}">
                <a16:creationId xmlns:a16="http://schemas.microsoft.com/office/drawing/2014/main" id="{FF7FF066-6CE7-4229-A75C-F1BEB09C07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70320" y="2133602"/>
            <a:ext cx="4301680" cy="2430449"/>
          </a:xfrm>
          <a:prstGeom prst="rect">
            <a:avLst/>
          </a:prstGeom>
        </p:spPr>
      </p:pic>
      <p:pic>
        <p:nvPicPr>
          <p:cNvPr id="6" name="온라인 미디어 4" title="Team USRG@KAIST: the Winner of AI Grand Challenge 2020, South Korea">
            <a:hlinkClick r:id="" action="ppaction://media"/>
            <a:extLst>
              <a:ext uri="{FF2B5EF4-FFF2-40B4-BE49-F238E27FC236}">
                <a16:creationId xmlns:a16="http://schemas.microsoft.com/office/drawing/2014/main" id="{17F384D2-7DCF-456F-B017-DDA8197E3B2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618106" y="2133600"/>
            <a:ext cx="4301231" cy="24301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63FAFB-2914-4E0E-B13A-E53D57D1CB10}"/>
              </a:ext>
            </a:extLst>
          </p:cNvPr>
          <p:cNvSpPr/>
          <p:nvPr/>
        </p:nvSpPr>
        <p:spPr>
          <a:xfrm>
            <a:off x="476022" y="5029202"/>
            <a:ext cx="3896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ROS Application for an Autonomous Delivery Robot [1]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BCE6F-C658-4909-AE70-26D05D83EE01}"/>
              </a:ext>
            </a:extLst>
          </p:cNvPr>
          <p:cNvSpPr/>
          <p:nvPr/>
        </p:nvSpPr>
        <p:spPr>
          <a:xfrm>
            <a:off x="5239523" y="5029202"/>
            <a:ext cx="3058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ROS Application for a Drone Challenge [2]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5C33B0-0083-4426-8F16-72D77BBEC19B}"/>
              </a:ext>
            </a:extLst>
          </p:cNvPr>
          <p:cNvSpPr/>
          <p:nvPr/>
        </p:nvSpPr>
        <p:spPr>
          <a:xfrm>
            <a:off x="-8878" y="5867402"/>
            <a:ext cx="4470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[1]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https://www.youtube.com/watch?v=YmQ2W5y8cwU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[2]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https://www.youtube.com/watch?v=9UYjUIWnzwQ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C6F93D-1986-4561-8AB2-EF9D750FFA9C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01BB-FF74-4BFC-AA15-9C94D1B4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A3B6D7-153D-4B74-A1A6-9589F80B7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온라인 미디어 2" title="Urban autonomous driving - field test (20.11.11)">
            <a:hlinkClick r:id="" action="ppaction://media"/>
            <a:extLst>
              <a:ext uri="{FF2B5EF4-FFF2-40B4-BE49-F238E27FC236}">
                <a16:creationId xmlns:a16="http://schemas.microsoft.com/office/drawing/2014/main" id="{09D0F22B-164E-4EE2-A7E9-B2C7460A5F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0437" y="1410153"/>
            <a:ext cx="6746297" cy="38116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35EF-CF11-43C4-8526-0A0D73048C49}"/>
              </a:ext>
            </a:extLst>
          </p:cNvPr>
          <p:cNvSpPr/>
          <p:nvPr/>
        </p:nvSpPr>
        <p:spPr>
          <a:xfrm>
            <a:off x="2524820" y="5448541"/>
            <a:ext cx="4094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Example of ROS Application for Urban Autonomous Driving [1]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98E979-5636-43D6-A5D4-84FF5676F155}"/>
              </a:ext>
            </a:extLst>
          </p:cNvPr>
          <p:cNvSpPr/>
          <p:nvPr/>
        </p:nvSpPr>
        <p:spPr>
          <a:xfrm>
            <a:off x="-8878" y="5923890"/>
            <a:ext cx="4470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[1] :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https://www.youtube.com/watch?v=qfV3RK9moy4&amp;t=6s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B8A79DC-0115-4D05-B76F-9F45DDC3EB3F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8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Experiment Objectives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4EDE44-2AA0-4426-B934-335D9F45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4868"/>
            <a:ext cx="8382000" cy="4191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brief tips on installing Ubuntu(Linux-based OS).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b="1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Robotics Operating System (ROS).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 &amp; Setup ROS.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 ROS tutorial.</a:t>
            </a:r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54D271E5-6A13-8945-AF13-F3290BF33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ln w="19050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6" name="Google Shape;196;p31">
            <a:extLst>
              <a:ext uri="{FF2B5EF4-FFF2-40B4-BE49-F238E27FC236}">
                <a16:creationId xmlns:a16="http://schemas.microsoft.com/office/drawing/2014/main" id="{A087CC8C-B5B2-4F17-AC5E-A69271740D2B}"/>
              </a:ext>
            </a:extLst>
          </p:cNvPr>
          <p:cNvSpPr txBox="1">
            <a:spLocks/>
          </p:cNvSpPr>
          <p:nvPr/>
        </p:nvSpPr>
        <p:spPr>
          <a:xfrm>
            <a:off x="207818" y="9100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" dirty="0"/>
              <a:t>In this week, you will do the following:</a:t>
            </a:r>
            <a:endParaRPr lang="en-US" altLang="ko-KR" dirty="0"/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124808"/>
            <a:ext cx="86868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4400" b="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ROS Tutorial</a:t>
            </a:r>
            <a:endParaRPr lang="en-US" altLang="ko-KR" b="0" dirty="0">
              <a:solidFill>
                <a:srgbClr val="0B057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charset="0"/>
                <a:cs typeface="굴림" charset="0"/>
              </a:rPr>
              <a:t>EE 405A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1682750" y="3780692"/>
            <a:ext cx="6242050" cy="1705708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1. Installation &amp; Configuration of ROS</a:t>
            </a:r>
          </a:p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2. ROS Package Tutorial</a:t>
            </a:r>
          </a:p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3. ROS Topic</a:t>
            </a:r>
          </a:p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4. ROS Commands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9DC18C7-8D07-4542-9D53-9C434473AF18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8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99FE-C93D-4847-AB53-11BCF134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Configuration of ROS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D26A4-D9D7-414E-91C7-F5E4A086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066800"/>
          </a:xfrm>
        </p:spPr>
        <p:txBody>
          <a:bodyPr/>
          <a:lstStyle/>
          <a:p>
            <a:r>
              <a:rPr lang="en-US" altLang="ko-KR" dirty="0"/>
              <a:t>Simply follow the homepage installation tutorial.</a:t>
            </a:r>
          </a:p>
          <a:p>
            <a:r>
              <a:rPr lang="en-US" altLang="ko-KR" dirty="0"/>
              <a:t>Install homepage: </a:t>
            </a:r>
            <a:r>
              <a:rPr lang="en-US" altLang="ko-KR" dirty="0">
                <a:hlinkClick r:id="rId2"/>
              </a:rPr>
              <a:t>http://wiki.ros.org/ROS/Installation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FC2DC6-3AF0-4187-BB90-2DBA12D4D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CD00E7-64F8-45F8-BF79-6AFB3B9E5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3" t="13723" r="20693" b="6393"/>
          <a:stretch/>
        </p:blipFill>
        <p:spPr>
          <a:xfrm>
            <a:off x="480916" y="2462996"/>
            <a:ext cx="3911165" cy="323149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4131A3-AD6B-4CE3-A05E-198F7F7588FF}"/>
              </a:ext>
            </a:extLst>
          </p:cNvPr>
          <p:cNvSpPr/>
          <p:nvPr/>
        </p:nvSpPr>
        <p:spPr>
          <a:xfrm>
            <a:off x="1676402" y="4287254"/>
            <a:ext cx="537411" cy="1122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6BAB55-FBAB-4C0B-B677-26C9A322E5E6}"/>
              </a:ext>
            </a:extLst>
          </p:cNvPr>
          <p:cNvCxnSpPr>
            <a:cxnSpLocks/>
          </p:cNvCxnSpPr>
          <p:nvPr/>
        </p:nvCxnSpPr>
        <p:spPr>
          <a:xfrm flipV="1">
            <a:off x="1147013" y="3915854"/>
            <a:ext cx="986589" cy="427546"/>
          </a:xfrm>
          <a:prstGeom prst="line">
            <a:avLst/>
          </a:prstGeom>
          <a:ln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6ED7BE-E614-4139-A1FC-24BC2EE4DDC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133600" y="3915856"/>
            <a:ext cx="3087136" cy="15389"/>
          </a:xfrm>
          <a:prstGeom prst="line">
            <a:avLst/>
          </a:prstGeom>
          <a:ln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A74683-7756-4F3A-BF0F-568EA1BFB2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213811" y="4343400"/>
            <a:ext cx="3287722" cy="114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3C6B48-FD7C-4244-B88F-C864F45C00EE}"/>
              </a:ext>
            </a:extLst>
          </p:cNvPr>
          <p:cNvSpPr txBox="1"/>
          <p:nvPr/>
        </p:nvSpPr>
        <p:spPr>
          <a:xfrm>
            <a:off x="5501533" y="4185545"/>
            <a:ext cx="3542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ROS Melodic (for Ubuntu 18.04)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209AE-2578-4667-B771-4FDDC61328B3}"/>
              </a:ext>
            </a:extLst>
          </p:cNvPr>
          <p:cNvSpPr txBox="1"/>
          <p:nvPr/>
        </p:nvSpPr>
        <p:spPr>
          <a:xfrm>
            <a:off x="5220736" y="3761966"/>
            <a:ext cx="3542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 Kinetic (for Ubuntu 16.04)</a:t>
            </a:r>
            <a:endParaRPr lang="ko-KR" altLang="en-US" sz="1600" dirty="0">
              <a:solidFill>
                <a:srgbClr val="000000">
                  <a:alpha val="2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48FABE3B-9F07-473A-A4C8-389E0FB23A0F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8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376BD-BBB6-4EE5-B215-AFF46879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Configuration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73E88C-436D-4F44-9185-07A279A62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A40CFD7F-B9A3-44E7-A581-C2B355A28E12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22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37A350A-8BE5-45A5-B3E7-A6318727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066800"/>
          </a:xfrm>
        </p:spPr>
        <p:txBody>
          <a:bodyPr/>
          <a:lstStyle/>
          <a:p>
            <a:r>
              <a:rPr lang="en-US" altLang="ko-KR" dirty="0"/>
              <a:t>Simply follow the homepage installation tutorial.</a:t>
            </a:r>
          </a:p>
          <a:p>
            <a:r>
              <a:rPr lang="en-US" altLang="ko-KR" dirty="0"/>
              <a:t>Install homepage: </a:t>
            </a:r>
            <a:r>
              <a:rPr lang="en-US" altLang="ko-KR" dirty="0">
                <a:hlinkClick r:id="rId2"/>
              </a:rPr>
              <a:t>http://wiki.ros.org/ROS/Installation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F5D106-46FF-4270-B1FE-6C955B197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6" t="14272" r="20976" b="3250"/>
          <a:stretch/>
        </p:blipFill>
        <p:spPr>
          <a:xfrm>
            <a:off x="4923404" y="2344744"/>
            <a:ext cx="3980815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E342F1-B255-495F-B157-963BEECF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6" t="13723" r="20976" b="1685"/>
          <a:stretch/>
        </p:blipFill>
        <p:spPr>
          <a:xfrm>
            <a:off x="569497" y="2097106"/>
            <a:ext cx="4353907" cy="384649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DF28B27-38AB-47EF-A72C-D879F0E69791}"/>
              </a:ext>
            </a:extLst>
          </p:cNvPr>
          <p:cNvSpPr/>
          <p:nvPr/>
        </p:nvSpPr>
        <p:spPr>
          <a:xfrm>
            <a:off x="4457700" y="3934369"/>
            <a:ext cx="40386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013146-75FD-4C38-A0E6-7F030BF97AD4}"/>
              </a:ext>
            </a:extLst>
          </p:cNvPr>
          <p:cNvSpPr/>
          <p:nvPr/>
        </p:nvSpPr>
        <p:spPr>
          <a:xfrm>
            <a:off x="1093471" y="3405556"/>
            <a:ext cx="280875" cy="1473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1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Configuration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06E42E-7D5E-4A0E-9971-4228F364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0" t="14024" r="33594" b="1686"/>
          <a:stretch/>
        </p:blipFill>
        <p:spPr>
          <a:xfrm>
            <a:off x="257908" y="1386563"/>
            <a:ext cx="3820160" cy="433545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66AAC8-9C02-47E5-8FBF-53AD4DB3DACA}"/>
              </a:ext>
            </a:extLst>
          </p:cNvPr>
          <p:cNvSpPr/>
          <p:nvPr/>
        </p:nvSpPr>
        <p:spPr>
          <a:xfrm>
            <a:off x="467872" y="2425022"/>
            <a:ext cx="3474720" cy="3026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A2D5CE-E895-4865-892E-B54E72ECBFBE}"/>
              </a:ext>
            </a:extLst>
          </p:cNvPr>
          <p:cNvSpPr/>
          <p:nvPr/>
        </p:nvSpPr>
        <p:spPr>
          <a:xfrm>
            <a:off x="467872" y="3100662"/>
            <a:ext cx="3474720" cy="3026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FB0EBB9-0DA1-4309-8A30-363256291D34}"/>
              </a:ext>
            </a:extLst>
          </p:cNvPr>
          <p:cNvSpPr/>
          <p:nvPr/>
        </p:nvSpPr>
        <p:spPr>
          <a:xfrm>
            <a:off x="467872" y="4399001"/>
            <a:ext cx="3474720" cy="203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4292AA-F90C-4D0F-A6D2-77A4189A6254}"/>
              </a:ext>
            </a:extLst>
          </p:cNvPr>
          <p:cNvSpPr/>
          <p:nvPr/>
        </p:nvSpPr>
        <p:spPr>
          <a:xfrm>
            <a:off x="467872" y="5049241"/>
            <a:ext cx="3474720" cy="3835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A92D-E1AE-4F68-830B-ED00EDA0DF69}"/>
              </a:ext>
            </a:extLst>
          </p:cNvPr>
          <p:cNvSpPr txBox="1"/>
          <p:nvPr/>
        </p:nvSpPr>
        <p:spPr>
          <a:xfrm>
            <a:off x="4719832" y="2500452"/>
            <a:ext cx="429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-c '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echo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deb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http://packages.ros.org/ros/ubuntu $(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lsb_release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 &gt; /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apt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sources.list.d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ros-latest.list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0E437-863F-41CD-A1B1-440CC3BBA7E6}"/>
              </a:ext>
            </a:extLst>
          </p:cNvPr>
          <p:cNvSpPr txBox="1"/>
          <p:nvPr/>
        </p:nvSpPr>
        <p:spPr>
          <a:xfrm>
            <a:off x="4719832" y="3488101"/>
            <a:ext cx="429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apt-key adv --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keyserver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hkp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://keyserver.ubuntu.com:80' --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recv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-key C1CF6E31E6BADE8868B172B4F42ED6FBAB17C654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56207-4768-4449-9985-22D77B62F28A}"/>
              </a:ext>
            </a:extLst>
          </p:cNvPr>
          <p:cNvSpPr txBox="1"/>
          <p:nvPr/>
        </p:nvSpPr>
        <p:spPr>
          <a:xfrm>
            <a:off x="4719832" y="4505919"/>
            <a:ext cx="429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 update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99C00-33C4-4BBB-BA97-00531DE1BD0C}"/>
              </a:ext>
            </a:extLst>
          </p:cNvPr>
          <p:cNvSpPr txBox="1"/>
          <p:nvPr/>
        </p:nvSpPr>
        <p:spPr>
          <a:xfrm>
            <a:off x="4719832" y="5155784"/>
            <a:ext cx="429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 install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-melodic-desktop-full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C7E54-F5C0-4915-A883-6A6779E3C099}"/>
              </a:ext>
            </a:extLst>
          </p:cNvPr>
          <p:cNvSpPr txBox="1"/>
          <p:nvPr/>
        </p:nvSpPr>
        <p:spPr>
          <a:xfrm>
            <a:off x="4445512" y="484800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Desktop-Full install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65F12-0AB4-40EF-A50D-76C7F151236C}"/>
              </a:ext>
            </a:extLst>
          </p:cNvPr>
          <p:cNvSpPr txBox="1"/>
          <p:nvPr/>
        </p:nvSpPr>
        <p:spPr>
          <a:xfrm>
            <a:off x="4445512" y="42046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Update your Ubuntu package index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04597-A14F-467A-BCBB-9569C01574A0}"/>
              </a:ext>
            </a:extLst>
          </p:cNvPr>
          <p:cNvSpPr txBox="1"/>
          <p:nvPr/>
        </p:nvSpPr>
        <p:spPr>
          <a:xfrm>
            <a:off x="4445512" y="321402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Set up your keys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47462-343E-4742-A19D-5C205595A727}"/>
              </a:ext>
            </a:extLst>
          </p:cNvPr>
          <p:cNvSpPr txBox="1"/>
          <p:nvPr/>
        </p:nvSpPr>
        <p:spPr>
          <a:xfrm>
            <a:off x="4244986" y="1356143"/>
            <a:ext cx="4388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http://wiki.ros.org/melodic/Installation/Ubuntu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4913C-D10B-4F80-94FB-810AB946A4C1}"/>
              </a:ext>
            </a:extLst>
          </p:cNvPr>
          <p:cNvSpPr txBox="1"/>
          <p:nvPr/>
        </p:nvSpPr>
        <p:spPr>
          <a:xfrm>
            <a:off x="4445512" y="223191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Setup your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sources.list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18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Configuration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9943DE-DA64-443D-BCD1-DB0D3296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0" t="13777" r="34732" b="3068"/>
          <a:stretch/>
        </p:blipFill>
        <p:spPr>
          <a:xfrm>
            <a:off x="292100" y="1403960"/>
            <a:ext cx="3764280" cy="427703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76CBDF3-6477-44F0-B2DA-D06C0379CC62}"/>
              </a:ext>
            </a:extLst>
          </p:cNvPr>
          <p:cNvSpPr/>
          <p:nvPr/>
        </p:nvSpPr>
        <p:spPr>
          <a:xfrm>
            <a:off x="343535" y="1822660"/>
            <a:ext cx="3661410" cy="3026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81E3703-31B0-4BFD-A2FC-BC772BF9B75E}"/>
              </a:ext>
            </a:extLst>
          </p:cNvPr>
          <p:cNvSpPr/>
          <p:nvPr/>
        </p:nvSpPr>
        <p:spPr>
          <a:xfrm>
            <a:off x="343535" y="3774082"/>
            <a:ext cx="3661410" cy="3026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7D77251-984E-4348-887D-63A12AADB8DB}"/>
              </a:ext>
            </a:extLst>
          </p:cNvPr>
          <p:cNvSpPr/>
          <p:nvPr/>
        </p:nvSpPr>
        <p:spPr>
          <a:xfrm>
            <a:off x="343535" y="4545939"/>
            <a:ext cx="3661410" cy="181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D2B23D5-002F-4E76-90D5-83764D8A4083}"/>
              </a:ext>
            </a:extLst>
          </p:cNvPr>
          <p:cNvSpPr/>
          <p:nvPr/>
        </p:nvSpPr>
        <p:spPr>
          <a:xfrm>
            <a:off x="343535" y="4899539"/>
            <a:ext cx="3661410" cy="2598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26C90B-F3E2-4930-923D-F15279CD648D}"/>
              </a:ext>
            </a:extLst>
          </p:cNvPr>
          <p:cNvSpPr txBox="1"/>
          <p:nvPr/>
        </p:nvSpPr>
        <p:spPr>
          <a:xfrm>
            <a:off x="4244986" y="1399614"/>
            <a:ext cx="4388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http://wiki.ros.org/melodic/Installation/Ubuntu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C5825A-4608-4797-92E6-8FF6880FA623}"/>
              </a:ext>
            </a:extLst>
          </p:cNvPr>
          <p:cNvSpPr txBox="1"/>
          <p:nvPr/>
        </p:nvSpPr>
        <p:spPr>
          <a:xfrm>
            <a:off x="4719832" y="2388379"/>
            <a:ext cx="429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echo "source /opt/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/melodic/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" &gt;&gt; ~/.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source ~/.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2F0459-088C-441E-A631-E68793BAF7B2}"/>
              </a:ext>
            </a:extLst>
          </p:cNvPr>
          <p:cNvSpPr txBox="1"/>
          <p:nvPr/>
        </p:nvSpPr>
        <p:spPr>
          <a:xfrm>
            <a:off x="4445512" y="211984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Environment setup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3F6C43-D409-489A-A88A-5E6EF153E470}"/>
              </a:ext>
            </a:extLst>
          </p:cNvPr>
          <p:cNvSpPr txBox="1"/>
          <p:nvPr/>
        </p:nvSpPr>
        <p:spPr>
          <a:xfrm>
            <a:off x="5147466" y="2895297"/>
            <a:ext cx="3825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You can check the above added line as below 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5CF2FA-924A-435A-ACC6-019234481E7B}"/>
              </a:ext>
            </a:extLst>
          </p:cNvPr>
          <p:cNvSpPr txBox="1"/>
          <p:nvPr/>
        </p:nvSpPr>
        <p:spPr>
          <a:xfrm>
            <a:off x="5421786" y="3148648"/>
            <a:ext cx="35957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gedit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~/.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4EAA29-068D-463B-B4EB-32A8EF23ACDD}"/>
              </a:ext>
            </a:extLst>
          </p:cNvPr>
          <p:cNvSpPr txBox="1"/>
          <p:nvPr/>
        </p:nvSpPr>
        <p:spPr>
          <a:xfrm>
            <a:off x="5421786" y="3472586"/>
            <a:ext cx="28765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※ ‘~/.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’ is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same with ‘/home/user/.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734A26-290D-4976-AF45-18DB8FEBB9C6}"/>
              </a:ext>
            </a:extLst>
          </p:cNvPr>
          <p:cNvSpPr txBox="1"/>
          <p:nvPr/>
        </p:nvSpPr>
        <p:spPr>
          <a:xfrm>
            <a:off x="4719832" y="4065057"/>
            <a:ext cx="429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 install python-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python-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rosinstall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python-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rosinstall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-generator python-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wstool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build-essential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C57D22-DE94-4410-9265-9D62C3EBE1FC}"/>
              </a:ext>
            </a:extLst>
          </p:cNvPr>
          <p:cNvSpPr txBox="1"/>
          <p:nvPr/>
        </p:nvSpPr>
        <p:spPr>
          <a:xfrm>
            <a:off x="4445512" y="379652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Install dependencies for building packages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9ED77A-83C1-403F-A843-35EFEDAB6AE1}"/>
              </a:ext>
            </a:extLst>
          </p:cNvPr>
          <p:cNvSpPr txBox="1"/>
          <p:nvPr/>
        </p:nvSpPr>
        <p:spPr>
          <a:xfrm>
            <a:off x="4719832" y="4919345"/>
            <a:ext cx="4297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 install python-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update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74250-C1D1-43A9-A538-7D39D8489448}"/>
              </a:ext>
            </a:extLst>
          </p:cNvPr>
          <p:cNvSpPr txBox="1"/>
          <p:nvPr/>
        </p:nvSpPr>
        <p:spPr>
          <a:xfrm>
            <a:off x="4445512" y="465081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0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Configuration of ROS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6D99EBB-D484-4ED9-BA27-3125A375E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8" t="16686" r="34427" b="16845"/>
          <a:stretch/>
        </p:blipFill>
        <p:spPr>
          <a:xfrm>
            <a:off x="226774" y="1922834"/>
            <a:ext cx="4018212" cy="341878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64E1B1-5FBE-4134-947A-8BA1AF8F9374}"/>
              </a:ext>
            </a:extLst>
          </p:cNvPr>
          <p:cNvSpPr/>
          <p:nvPr/>
        </p:nvSpPr>
        <p:spPr>
          <a:xfrm>
            <a:off x="226775" y="2757941"/>
            <a:ext cx="3942681" cy="41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713E9A-8062-42B3-B5CF-FB29B929B9CE}"/>
              </a:ext>
            </a:extLst>
          </p:cNvPr>
          <p:cNvSpPr/>
          <p:nvPr/>
        </p:nvSpPr>
        <p:spPr>
          <a:xfrm>
            <a:off x="226773" y="4555287"/>
            <a:ext cx="3942680" cy="277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A685E2-DC30-430C-9C53-3D621A6575C5}"/>
              </a:ext>
            </a:extLst>
          </p:cNvPr>
          <p:cNvSpPr txBox="1"/>
          <p:nvPr/>
        </p:nvSpPr>
        <p:spPr>
          <a:xfrm>
            <a:off x="4461926" y="2780395"/>
            <a:ext cx="25330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cd ~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–p ~/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cd ~/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0E711-E64D-4B21-A4B2-77889E823A05}"/>
              </a:ext>
            </a:extLst>
          </p:cNvPr>
          <p:cNvSpPr txBox="1"/>
          <p:nvPr/>
        </p:nvSpPr>
        <p:spPr>
          <a:xfrm>
            <a:off x="4304631" y="251186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Create and build a catkin workspace (~/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1924E-866F-421E-B040-60D374070F7B}"/>
              </a:ext>
            </a:extLst>
          </p:cNvPr>
          <p:cNvSpPr txBox="1"/>
          <p:nvPr/>
        </p:nvSpPr>
        <p:spPr>
          <a:xfrm>
            <a:off x="7523481" y="2801151"/>
            <a:ext cx="14976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 to home directory”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743932-5F28-4EA9-A587-5F094571BF62}"/>
              </a:ext>
            </a:extLst>
          </p:cNvPr>
          <p:cNvSpPr txBox="1"/>
          <p:nvPr/>
        </p:nvSpPr>
        <p:spPr>
          <a:xfrm>
            <a:off x="6312569" y="2988593"/>
            <a:ext cx="2708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“make a workspace (</a:t>
            </a:r>
            <a:r>
              <a:rPr lang="en-US" altLang="ko-KR" sz="1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source (</a:t>
            </a:r>
            <a:r>
              <a:rPr lang="en-US" altLang="ko-KR" sz="1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directory 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DC1734-6129-4FD4-A05B-61DFD955B378}"/>
              </a:ext>
            </a:extLst>
          </p:cNvPr>
          <p:cNvSpPr txBox="1"/>
          <p:nvPr/>
        </p:nvSpPr>
        <p:spPr>
          <a:xfrm>
            <a:off x="5895475" y="3354826"/>
            <a:ext cx="3125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 back to workspace”</a:t>
            </a:r>
          </a:p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altLang="ko-KR" sz="1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2EC70E-9BD4-4002-B7F8-4ADB64F771F9}"/>
              </a:ext>
            </a:extLst>
          </p:cNvPr>
          <p:cNvSpPr txBox="1"/>
          <p:nvPr/>
        </p:nvSpPr>
        <p:spPr>
          <a:xfrm>
            <a:off x="4461924" y="1490899"/>
            <a:ext cx="44147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http://wiki.ros.org/ROS/Tutorials/InstallingandConfiguringROSEnvironment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E3EE9-9A87-4AC5-A077-C0BF62FCA5CD}"/>
              </a:ext>
            </a:extLst>
          </p:cNvPr>
          <p:cNvSpPr txBox="1"/>
          <p:nvPr/>
        </p:nvSpPr>
        <p:spPr>
          <a:xfrm>
            <a:off x="4581738" y="3796056"/>
            <a:ext cx="4129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※ ‘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’ command should be executed in workspace (~/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), not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directory.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E82F33-80B4-4493-8FA1-764C7EC40761}"/>
              </a:ext>
            </a:extLst>
          </p:cNvPr>
          <p:cNvSpPr txBox="1"/>
          <p:nvPr/>
        </p:nvSpPr>
        <p:spPr>
          <a:xfrm>
            <a:off x="4461926" y="4505821"/>
            <a:ext cx="2533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1DB57E-5815-4E1D-AFFA-25F7D9A377B5}"/>
              </a:ext>
            </a:extLst>
          </p:cNvPr>
          <p:cNvSpPr txBox="1"/>
          <p:nvPr/>
        </p:nvSpPr>
        <p:spPr>
          <a:xfrm>
            <a:off x="4304631" y="423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Sourcing the files in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after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A32B7-A73B-476B-B415-52DC1E6EF6EF}"/>
              </a:ext>
            </a:extLst>
          </p:cNvPr>
          <p:cNvSpPr txBox="1"/>
          <p:nvPr/>
        </p:nvSpPr>
        <p:spPr>
          <a:xfrm>
            <a:off x="4461925" y="4762133"/>
            <a:ext cx="42489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※ Usually, people add above line in ‘~/.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so that they don’t need do ‘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sourec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every 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process.</a:t>
            </a:r>
          </a:p>
          <a:p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gedit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~/.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add the line (source 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r>
              <a:rPr lang="en-US" altLang="ko-KR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it.</a:t>
            </a:r>
          </a:p>
        </p:txBody>
      </p:sp>
    </p:spTree>
    <p:extLst>
      <p:ext uri="{BB962C8B-B14F-4D97-AF65-F5344CB8AC3E}">
        <p14:creationId xmlns:p14="http://schemas.microsoft.com/office/powerpoint/2010/main" val="257845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Package Tutorial – </a:t>
            </a:r>
            <a:r>
              <a:rPr lang="en-US" altLang="ko-KR" dirty="0" err="1"/>
              <a:t>TurtleSim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95675-BD72-469D-B4BE-B1930ECA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9" t="67093" r="34056" b="16699"/>
          <a:stretch/>
        </p:blipFill>
        <p:spPr>
          <a:xfrm>
            <a:off x="215851" y="2990469"/>
            <a:ext cx="3817627" cy="7775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989278-E67C-46CD-B48C-AE958969FB57}"/>
              </a:ext>
            </a:extLst>
          </p:cNvPr>
          <p:cNvSpPr/>
          <p:nvPr/>
        </p:nvSpPr>
        <p:spPr>
          <a:xfrm>
            <a:off x="310896" y="3374578"/>
            <a:ext cx="3722580" cy="219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975D7-B15C-4706-A65F-5DEA1A5039B4}"/>
              </a:ext>
            </a:extLst>
          </p:cNvPr>
          <p:cNvSpPr txBox="1"/>
          <p:nvPr/>
        </p:nvSpPr>
        <p:spPr>
          <a:xfrm>
            <a:off x="4461926" y="2636503"/>
            <a:ext cx="359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apt-get install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-melodic-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-tutorials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apt-get install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-kinetic-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-tutorials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3230E-60EB-46C8-99BD-37E724973A56}"/>
              </a:ext>
            </a:extLst>
          </p:cNvPr>
          <p:cNvSpPr txBox="1"/>
          <p:nvPr/>
        </p:nvSpPr>
        <p:spPr>
          <a:xfrm>
            <a:off x="4304631" y="22969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088E0-9843-4596-B061-852B7AB26138}"/>
              </a:ext>
            </a:extLst>
          </p:cNvPr>
          <p:cNvSpPr txBox="1"/>
          <p:nvPr/>
        </p:nvSpPr>
        <p:spPr>
          <a:xfrm>
            <a:off x="7523481" y="2607017"/>
            <a:ext cx="14976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 Ubuntu 18.04”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E29-8276-4160-90D2-6BCCA6022866}"/>
              </a:ext>
            </a:extLst>
          </p:cNvPr>
          <p:cNvSpPr txBox="1"/>
          <p:nvPr/>
        </p:nvSpPr>
        <p:spPr>
          <a:xfrm>
            <a:off x="7523481" y="2990469"/>
            <a:ext cx="14976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 Ubuntu 16.04”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D713F-0678-45D8-AB50-931B4324E70C}"/>
              </a:ext>
            </a:extLst>
          </p:cNvPr>
          <p:cNvSpPr txBox="1"/>
          <p:nvPr/>
        </p:nvSpPr>
        <p:spPr>
          <a:xfrm>
            <a:off x="4461926" y="4000225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roscore</a:t>
            </a:r>
            <a:endParaRPr lang="en-US" altLang="ko-KR" sz="1200" dirty="0">
              <a:solidFill>
                <a:srgbClr val="000000">
                  <a:alpha val="2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2D990-7583-410E-BAB6-649EB409A810}"/>
              </a:ext>
            </a:extLst>
          </p:cNvPr>
          <p:cNvSpPr txBox="1"/>
          <p:nvPr/>
        </p:nvSpPr>
        <p:spPr>
          <a:xfrm>
            <a:off x="4304631" y="366071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altLang="ko-KR" sz="1200" b="1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roscore</a:t>
            </a:r>
            <a:r>
              <a:rPr lang="en-US" altLang="ko-KR" sz="1200" b="1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 terminal 1)</a:t>
            </a:r>
            <a:endParaRPr lang="ko-KR" altLang="en-US" sz="1200" b="1" dirty="0">
              <a:solidFill>
                <a:srgbClr val="000000">
                  <a:alpha val="2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C0F29-A184-4F59-BFC4-C4755D2DBBAC}"/>
              </a:ext>
            </a:extLst>
          </p:cNvPr>
          <p:cNvSpPr txBox="1"/>
          <p:nvPr/>
        </p:nvSpPr>
        <p:spPr>
          <a:xfrm>
            <a:off x="4461926" y="5060841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200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sz="1200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turtlesim_node</a:t>
            </a:r>
            <a:endParaRPr lang="en-US" altLang="ko-KR" sz="1200" dirty="0">
              <a:solidFill>
                <a:srgbClr val="000000">
                  <a:alpha val="2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A6668-1EBC-4CBD-AFE3-479BCC9C853B}"/>
              </a:ext>
            </a:extLst>
          </p:cNvPr>
          <p:cNvSpPr txBox="1"/>
          <p:nvPr/>
        </p:nvSpPr>
        <p:spPr>
          <a:xfrm>
            <a:off x="4304631" y="472132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tutorial </a:t>
            </a:r>
            <a:r>
              <a:rPr lang="en-US" altLang="ko-KR" sz="1200" b="1" dirty="0" err="1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b="1" dirty="0">
                <a:solidFill>
                  <a:srgbClr val="00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(in another terminal 2)</a:t>
            </a:r>
            <a:endParaRPr lang="ko-KR" altLang="en-US" sz="1200" b="1" dirty="0">
              <a:solidFill>
                <a:srgbClr val="000000">
                  <a:alpha val="2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BC47B-D88B-4C3C-B19D-BDB317898E20}"/>
              </a:ext>
            </a:extLst>
          </p:cNvPr>
          <p:cNvSpPr txBox="1"/>
          <p:nvPr/>
        </p:nvSpPr>
        <p:spPr>
          <a:xfrm>
            <a:off x="4461926" y="5353973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altLang="ko-KR" sz="1200" dirty="0" err="1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200" dirty="0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altLang="ko-KR" sz="1200" dirty="0" err="1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package_name</a:t>
            </a:r>
            <a:r>
              <a:rPr lang="en-US" altLang="ko-KR" sz="1200" dirty="0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[</a:t>
            </a:r>
            <a:r>
              <a:rPr lang="en-US" altLang="ko-KR" sz="1200" dirty="0" err="1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node_name</a:t>
            </a:r>
            <a:r>
              <a:rPr lang="en-US" altLang="ko-KR" sz="1200" dirty="0">
                <a:solidFill>
                  <a:srgbClr val="0070C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F34A6-C504-4561-ABF4-8562A5C2C9E8}"/>
              </a:ext>
            </a:extLst>
          </p:cNvPr>
          <p:cNvSpPr txBox="1"/>
          <p:nvPr/>
        </p:nvSpPr>
        <p:spPr>
          <a:xfrm>
            <a:off x="4285583" y="1495565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http://wiki.ros.org/ROS/Tutorials/UnderstandingNodes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0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Package Tutorial – </a:t>
            </a:r>
            <a:r>
              <a:rPr lang="en-US" altLang="ko-KR" dirty="0" err="1"/>
              <a:t>TurtleSim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B6D4F-4906-4E6D-A95D-75573C27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2572" r="31640" b="36493"/>
          <a:stretch/>
        </p:blipFill>
        <p:spPr>
          <a:xfrm>
            <a:off x="122843" y="1630326"/>
            <a:ext cx="4171101" cy="218716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3C4143C-1F29-42C4-8148-17247B986B75}"/>
              </a:ext>
            </a:extLst>
          </p:cNvPr>
          <p:cNvSpPr/>
          <p:nvPr/>
        </p:nvSpPr>
        <p:spPr>
          <a:xfrm>
            <a:off x="179512" y="2263007"/>
            <a:ext cx="4041968" cy="1822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85FE0DC-549D-4EA3-952A-8B8207272F6B}"/>
              </a:ext>
            </a:extLst>
          </p:cNvPr>
          <p:cNvSpPr/>
          <p:nvPr/>
        </p:nvSpPr>
        <p:spPr>
          <a:xfrm>
            <a:off x="179512" y="3522776"/>
            <a:ext cx="4041968" cy="1822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26AC63-F592-4E6C-8136-C6D6A25CE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29" t="45490" r="46368" b="526"/>
          <a:stretch/>
        </p:blipFill>
        <p:spPr>
          <a:xfrm>
            <a:off x="623750" y="3770819"/>
            <a:ext cx="2226130" cy="22961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9FFF86-5A01-43EF-851C-209C4A11C7AB}"/>
              </a:ext>
            </a:extLst>
          </p:cNvPr>
          <p:cNvSpPr txBox="1"/>
          <p:nvPr/>
        </p:nvSpPr>
        <p:spPr>
          <a:xfrm>
            <a:off x="4285583" y="1495565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http://wiki.ros.org/ROS/Tutorials/UnderstandingNodes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B6E0B0-3DE2-4832-B17F-1A463ADAE8F8}"/>
              </a:ext>
            </a:extLst>
          </p:cNvPr>
          <p:cNvSpPr txBox="1"/>
          <p:nvPr/>
        </p:nvSpPr>
        <p:spPr>
          <a:xfrm>
            <a:off x="4461926" y="2636503"/>
            <a:ext cx="3593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apt-get install </a:t>
            </a:r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-melodic-</a:t>
            </a:r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-tutorials</a:t>
            </a:r>
          </a:p>
          <a:p>
            <a:pPr algn="ctr"/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apt-get install </a:t>
            </a:r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-kinetic-</a:t>
            </a:r>
            <a:r>
              <a:rPr lang="en-US" altLang="ko-KR" sz="1200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-tutorials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1C6421-0445-4B93-A6A9-D62EBA21BDC4}"/>
              </a:ext>
            </a:extLst>
          </p:cNvPr>
          <p:cNvSpPr txBox="1"/>
          <p:nvPr/>
        </p:nvSpPr>
        <p:spPr>
          <a:xfrm>
            <a:off x="4304631" y="22969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  <a:endParaRPr lang="ko-KR" altLang="en-US" sz="12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005B87-74D5-414E-BB12-4FC0B97631C1}"/>
              </a:ext>
            </a:extLst>
          </p:cNvPr>
          <p:cNvSpPr txBox="1"/>
          <p:nvPr/>
        </p:nvSpPr>
        <p:spPr>
          <a:xfrm>
            <a:off x="7523481" y="2607017"/>
            <a:ext cx="14976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 Ubuntu 18.04”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9A367F-938C-444D-B76A-F083FCB0BA9B}"/>
              </a:ext>
            </a:extLst>
          </p:cNvPr>
          <p:cNvSpPr txBox="1"/>
          <p:nvPr/>
        </p:nvSpPr>
        <p:spPr>
          <a:xfrm>
            <a:off x="7523481" y="2990469"/>
            <a:ext cx="14976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FF0000">
                    <a:alpha val="2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 Ubuntu 16.04”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47A589-B23D-4800-A87A-FBD01AD31D7D}"/>
              </a:ext>
            </a:extLst>
          </p:cNvPr>
          <p:cNvSpPr txBox="1"/>
          <p:nvPr/>
        </p:nvSpPr>
        <p:spPr>
          <a:xfrm>
            <a:off x="4461926" y="4000225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roscore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067C3A-FF1C-430E-812D-E94A2CBC1D9F}"/>
              </a:ext>
            </a:extLst>
          </p:cNvPr>
          <p:cNvSpPr txBox="1"/>
          <p:nvPr/>
        </p:nvSpPr>
        <p:spPr>
          <a:xfrm>
            <a:off x="4304631" y="366071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altLang="ko-KR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roscore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 terminal 1)</a:t>
            </a:r>
            <a:endParaRPr lang="ko-KR" altLang="en-US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9B4FE-93F0-4010-B9DD-61F1C3A315AD}"/>
              </a:ext>
            </a:extLst>
          </p:cNvPr>
          <p:cNvSpPr txBox="1"/>
          <p:nvPr/>
        </p:nvSpPr>
        <p:spPr>
          <a:xfrm>
            <a:off x="4461926" y="5060841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turtlesim_node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65D8D-2C4F-4E19-94EB-0F6878168D66}"/>
              </a:ext>
            </a:extLst>
          </p:cNvPr>
          <p:cNvSpPr txBox="1"/>
          <p:nvPr/>
        </p:nvSpPr>
        <p:spPr>
          <a:xfrm>
            <a:off x="4304631" y="472132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tutorial </a:t>
            </a:r>
            <a:r>
              <a:rPr lang="en-US" altLang="ko-KR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 (in another terminal 2)</a:t>
            </a:r>
            <a:endParaRPr lang="ko-KR" altLang="en-US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5640F4-F555-4849-B813-FE09F911E743}"/>
              </a:ext>
            </a:extLst>
          </p:cNvPr>
          <p:cNvSpPr txBox="1"/>
          <p:nvPr/>
        </p:nvSpPr>
        <p:spPr>
          <a:xfrm>
            <a:off x="4461926" y="5353973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altLang="ko-KR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altLang="ko-KR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package_name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[</a:t>
            </a:r>
            <a:r>
              <a:rPr lang="en-US" altLang="ko-KR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node_name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7828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Package Tutorial – </a:t>
            </a:r>
            <a:r>
              <a:rPr lang="en-US" altLang="ko-KR" dirty="0" err="1"/>
              <a:t>TurtleSim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AC91A-708B-4C7A-BB55-6D57EB82B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4" t="12951" r="35249" b="3165"/>
          <a:stretch/>
        </p:blipFill>
        <p:spPr>
          <a:xfrm>
            <a:off x="267369" y="1418777"/>
            <a:ext cx="4071520" cy="4371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92EA5-968D-4A25-8691-C105BCE23ECA}"/>
              </a:ext>
            </a:extLst>
          </p:cNvPr>
          <p:cNvSpPr txBox="1"/>
          <p:nvPr/>
        </p:nvSpPr>
        <p:spPr>
          <a:xfrm>
            <a:off x="4461926" y="3809676"/>
            <a:ext cx="3593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turtle_teleop_key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5511C-82E2-4E15-B0A3-BDE7C4060D59}"/>
              </a:ext>
            </a:extLst>
          </p:cNvPr>
          <p:cNvSpPr txBox="1"/>
          <p:nvPr/>
        </p:nvSpPr>
        <p:spPr>
          <a:xfrm>
            <a:off x="4304631" y="33650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Run turtle keyboard package (in a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terminal 3)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A21C0-DF6A-4265-ACED-3D6B845AE77A}"/>
              </a:ext>
            </a:extLst>
          </p:cNvPr>
          <p:cNvSpPr txBox="1"/>
          <p:nvPr/>
        </p:nvSpPr>
        <p:spPr>
          <a:xfrm>
            <a:off x="4461926" y="4322313"/>
            <a:ext cx="3410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the arrow keys of keyboard to drive the turtle around!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987B27-95F5-4117-8446-385C614252BE}"/>
              </a:ext>
            </a:extLst>
          </p:cNvPr>
          <p:cNvSpPr/>
          <p:nvPr/>
        </p:nvSpPr>
        <p:spPr>
          <a:xfrm>
            <a:off x="331472" y="1807396"/>
            <a:ext cx="3890009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898F3-A94D-4158-9E2C-AE61FDA71D14}"/>
              </a:ext>
            </a:extLst>
          </p:cNvPr>
          <p:cNvSpPr txBox="1"/>
          <p:nvPr/>
        </p:nvSpPr>
        <p:spPr>
          <a:xfrm>
            <a:off x="4285583" y="2205734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http://wiki.ros.org/ROS/Tutorials/UnderstandingTopics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0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Topic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EB28D-5399-457D-9A7A-6FD699B1008F}"/>
              </a:ext>
            </a:extLst>
          </p:cNvPr>
          <p:cNvSpPr txBox="1"/>
          <p:nvPr/>
        </p:nvSpPr>
        <p:spPr>
          <a:xfrm>
            <a:off x="4461926" y="2786471"/>
            <a:ext cx="35935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rqt_graph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rqt_graph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or simply</a:t>
            </a: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rqt_graph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36FA7-8CE8-4B95-A316-425263D8BBE3}"/>
              </a:ext>
            </a:extLst>
          </p:cNvPr>
          <p:cNvSpPr txBox="1"/>
          <p:nvPr/>
        </p:nvSpPr>
        <p:spPr>
          <a:xfrm>
            <a:off x="4304631" y="221533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rqt_graph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for checking the nodes and topics currently running (in a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terminal 4)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956F4-05DE-477A-B7CF-57A6A841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6" t="22439" r="31941" b="9337"/>
          <a:stretch/>
        </p:blipFill>
        <p:spPr>
          <a:xfrm>
            <a:off x="267369" y="1794610"/>
            <a:ext cx="3946542" cy="30951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7ED146-A83B-4FD6-91A9-D48B29D5A818}"/>
              </a:ext>
            </a:extLst>
          </p:cNvPr>
          <p:cNvSpPr/>
          <p:nvPr/>
        </p:nvSpPr>
        <p:spPr>
          <a:xfrm>
            <a:off x="267369" y="1884345"/>
            <a:ext cx="3946542" cy="271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F18BD-27FA-453A-8C32-A57D2373E913}"/>
              </a:ext>
            </a:extLst>
          </p:cNvPr>
          <p:cNvCxnSpPr>
            <a:cxnSpLocks/>
          </p:cNvCxnSpPr>
          <p:nvPr/>
        </p:nvCxnSpPr>
        <p:spPr>
          <a:xfrm flipV="1">
            <a:off x="958790" y="4534679"/>
            <a:ext cx="0" cy="6965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8E19D4-76B8-40F1-9A57-D007170F14FC}"/>
              </a:ext>
            </a:extLst>
          </p:cNvPr>
          <p:cNvCxnSpPr>
            <a:cxnSpLocks/>
          </p:cNvCxnSpPr>
          <p:nvPr/>
        </p:nvCxnSpPr>
        <p:spPr>
          <a:xfrm flipV="1">
            <a:off x="2352584" y="4401514"/>
            <a:ext cx="0" cy="48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924AC8-AFAC-4104-91E4-7145FDAB6226}"/>
              </a:ext>
            </a:extLst>
          </p:cNvPr>
          <p:cNvCxnSpPr>
            <a:cxnSpLocks/>
          </p:cNvCxnSpPr>
          <p:nvPr/>
        </p:nvCxnSpPr>
        <p:spPr>
          <a:xfrm flipV="1">
            <a:off x="3684235" y="4534679"/>
            <a:ext cx="0" cy="6965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BFBD9D-EA35-404E-B148-A8FBBEC91A8D}"/>
              </a:ext>
            </a:extLst>
          </p:cNvPr>
          <p:cNvSpPr txBox="1"/>
          <p:nvPr/>
        </p:nvSpPr>
        <p:spPr>
          <a:xfrm>
            <a:off x="292965" y="5239634"/>
            <a:ext cx="1331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“Node(Publisher)”</a:t>
            </a:r>
            <a:endParaRPr lang="ko-KR" altLang="en-US" sz="1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3208B-9D53-4D40-A97C-2041D0117289}"/>
              </a:ext>
            </a:extLst>
          </p:cNvPr>
          <p:cNvSpPr txBox="1"/>
          <p:nvPr/>
        </p:nvSpPr>
        <p:spPr>
          <a:xfrm>
            <a:off x="3018410" y="5239634"/>
            <a:ext cx="1331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“Node(Subscriber)”</a:t>
            </a:r>
            <a:endParaRPr lang="ko-KR" altLang="en-US" sz="1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54F12E-6646-4236-A9C3-490EE6DB6E62}"/>
              </a:ext>
            </a:extLst>
          </p:cNvPr>
          <p:cNvSpPr txBox="1"/>
          <p:nvPr/>
        </p:nvSpPr>
        <p:spPr>
          <a:xfrm>
            <a:off x="1686760" y="4974262"/>
            <a:ext cx="1331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“Topic message”</a:t>
            </a:r>
            <a:endParaRPr lang="ko-KR" altLang="en-US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9F2C9-BF53-4B3C-A3F3-993964771E6F}"/>
              </a:ext>
            </a:extLst>
          </p:cNvPr>
          <p:cNvSpPr txBox="1"/>
          <p:nvPr/>
        </p:nvSpPr>
        <p:spPr>
          <a:xfrm>
            <a:off x="4304631" y="424169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You can see the name of the publisher node (/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teleop_turtle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) and subscriber node (/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3F4B-4690-4524-BA21-57C11B3197AE}"/>
              </a:ext>
            </a:extLst>
          </p:cNvPr>
          <p:cNvSpPr txBox="1"/>
          <p:nvPr/>
        </p:nvSpPr>
        <p:spPr>
          <a:xfrm>
            <a:off x="4285583" y="1495565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http://wiki.ros.org/ROS/Tutorials/UnderstandingTopics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D1DFC-43F7-48A4-8B75-44CD38418A3E}"/>
              </a:ext>
            </a:extLst>
          </p:cNvPr>
          <p:cNvSpPr txBox="1"/>
          <p:nvPr/>
        </p:nvSpPr>
        <p:spPr>
          <a:xfrm>
            <a:off x="4304631" y="520144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The topic message name (/turtle1/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command_velocity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) is represented as an arrow from the publisher to subscriber</a:t>
            </a:r>
          </a:p>
        </p:txBody>
      </p:sp>
    </p:spTree>
    <p:extLst>
      <p:ext uri="{BB962C8B-B14F-4D97-AF65-F5344CB8AC3E}">
        <p14:creationId xmlns:p14="http://schemas.microsoft.com/office/powerpoint/2010/main" val="98579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124808"/>
            <a:ext cx="86868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4400" b="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Ubuntu Installation</a:t>
            </a:r>
            <a:endParaRPr lang="en-US" altLang="ko-KR" b="0" dirty="0">
              <a:solidFill>
                <a:srgbClr val="0B057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charset="0"/>
                <a:cs typeface="굴림" charset="0"/>
              </a:rPr>
              <a:t>EE 405A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B9B2C1BD-0268-430F-9B40-CFC99D119EDA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01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C6AF0-771E-4CD5-9C1F-7FBA177C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Topic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30482-B130-4ADD-B1BA-B7BEB72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42CA97A2-131D-4445-BE7D-AB4DE88727E9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30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BC08D-22E6-471C-A9A9-70A913B5F4F7}"/>
              </a:ext>
            </a:extLst>
          </p:cNvPr>
          <p:cNvSpPr txBox="1"/>
          <p:nvPr/>
        </p:nvSpPr>
        <p:spPr>
          <a:xfrm>
            <a:off x="4304630" y="2867948"/>
            <a:ext cx="4653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” allows you to get information about ROS topics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E0C3E6-F4A4-4155-810B-8FBE8977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8" t="13728" r="34889" b="32052"/>
          <a:stretch/>
        </p:blipFill>
        <p:spPr>
          <a:xfrm>
            <a:off x="414621" y="2336359"/>
            <a:ext cx="3870960" cy="26596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0B035-2EDE-4778-BFBB-81F1149F6D66}"/>
              </a:ext>
            </a:extLst>
          </p:cNvPr>
          <p:cNvSpPr txBox="1"/>
          <p:nvPr/>
        </p:nvSpPr>
        <p:spPr>
          <a:xfrm>
            <a:off x="4285583" y="2026988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http://wiki.ros.org/ROS/Tutorials/UnderstandingTopics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A11D45-04C4-4C2B-9AA6-59AD0601B806}"/>
              </a:ext>
            </a:extLst>
          </p:cNvPr>
          <p:cNvSpPr/>
          <p:nvPr/>
        </p:nvSpPr>
        <p:spPr>
          <a:xfrm>
            <a:off x="414621" y="2838617"/>
            <a:ext cx="3800192" cy="1278732"/>
          </a:xfrm>
          <a:prstGeom prst="roundRect">
            <a:avLst>
              <a:gd name="adj" fmla="val 71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3E79D-432E-41E1-8856-58F5E0F558CB}"/>
              </a:ext>
            </a:extLst>
          </p:cNvPr>
          <p:cNvSpPr txBox="1"/>
          <p:nvPr/>
        </p:nvSpPr>
        <p:spPr>
          <a:xfrm>
            <a:off x="4572001" y="3466832"/>
            <a:ext cx="4386263" cy="1463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list : print the list of active topics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echo : print messages of specific topic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pub : publish message data to topic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type : print message type of specific topic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: display publishing rate of topic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E7FA80-240B-42E3-B51E-414819D319F2}"/>
              </a:ext>
            </a:extLst>
          </p:cNvPr>
          <p:cNvSpPr txBox="1"/>
          <p:nvPr/>
        </p:nvSpPr>
        <p:spPr>
          <a:xfrm>
            <a:off x="4578926" y="5006038"/>
            <a:ext cx="2431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In</a:t>
            </a:r>
            <a:r>
              <a: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 use</a:t>
            </a:r>
          </a:p>
        </p:txBody>
      </p:sp>
    </p:spTree>
    <p:extLst>
      <p:ext uri="{BB962C8B-B14F-4D97-AF65-F5344CB8AC3E}">
        <p14:creationId xmlns:p14="http://schemas.microsoft.com/office/powerpoint/2010/main" val="433058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A8B08-9D4A-486D-BC7B-186D11FA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Topic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465080-942A-4FA8-AB1D-EDB3C2704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9DB38-2547-448E-AA9A-3C201B5A22A6}"/>
              </a:ext>
            </a:extLst>
          </p:cNvPr>
          <p:cNvSpPr txBox="1"/>
          <p:nvPr/>
        </p:nvSpPr>
        <p:spPr>
          <a:xfrm>
            <a:off x="4285583" y="1311822"/>
            <a:ext cx="4858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Reference :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http://wiki.ros.org/ROS/Tutorials/UnderstandingTopics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86D9D-EDD2-4847-B917-FE230A56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9" t="17378" r="35469" b="7330"/>
          <a:stretch/>
        </p:blipFill>
        <p:spPr>
          <a:xfrm>
            <a:off x="360946" y="1676400"/>
            <a:ext cx="3800476" cy="369331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149AE8-C217-4FBC-BE06-D84014AEB359}"/>
              </a:ext>
            </a:extLst>
          </p:cNvPr>
          <p:cNvSpPr/>
          <p:nvPr/>
        </p:nvSpPr>
        <p:spPr>
          <a:xfrm>
            <a:off x="351705" y="2378141"/>
            <a:ext cx="3800192" cy="517755"/>
          </a:xfrm>
          <a:prstGeom prst="roundRect">
            <a:avLst>
              <a:gd name="adj" fmla="val 71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2831E8-9504-4D74-BCCB-36EB2A76BB41}"/>
              </a:ext>
            </a:extLst>
          </p:cNvPr>
          <p:cNvSpPr/>
          <p:nvPr/>
        </p:nvSpPr>
        <p:spPr>
          <a:xfrm>
            <a:off x="351705" y="3521141"/>
            <a:ext cx="3800192" cy="1848579"/>
          </a:xfrm>
          <a:prstGeom prst="roundRect">
            <a:avLst>
              <a:gd name="adj" fmla="val 71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0844F-A78F-4E51-A430-5A8057EA85BF}"/>
              </a:ext>
            </a:extLst>
          </p:cNvPr>
          <p:cNvSpPr txBox="1"/>
          <p:nvPr/>
        </p:nvSpPr>
        <p:spPr>
          <a:xfrm>
            <a:off x="4304631" y="2046232"/>
            <a:ext cx="46536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Use “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echo” for displaying the command velocity topic from the turtle keyboard package, 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turtle_teleop_key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B641E-664B-45C8-B2A3-F0B7165E50C0}"/>
              </a:ext>
            </a:extLst>
          </p:cNvPr>
          <p:cNvSpPr txBox="1"/>
          <p:nvPr/>
        </p:nvSpPr>
        <p:spPr>
          <a:xfrm>
            <a:off x="4572001" y="2887484"/>
            <a:ext cx="4386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echo /turtle1/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cmd_vel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0B26E-6748-4701-AA1E-659380D96AB1}"/>
              </a:ext>
            </a:extLst>
          </p:cNvPr>
          <p:cNvSpPr txBox="1"/>
          <p:nvPr/>
        </p:nvSpPr>
        <p:spPr>
          <a:xfrm>
            <a:off x="4571997" y="3164483"/>
            <a:ext cx="4220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altLang="ko-KR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echo {</a:t>
            </a:r>
            <a:r>
              <a:rPr lang="en-US" altLang="ko-KR" sz="1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topic_name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20DC9-38BC-4643-9EEC-73C9196C25D2}"/>
              </a:ext>
            </a:extLst>
          </p:cNvPr>
          <p:cNvSpPr txBox="1"/>
          <p:nvPr/>
        </p:nvSpPr>
        <p:spPr>
          <a:xfrm>
            <a:off x="4285581" y="3733800"/>
            <a:ext cx="46536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When you press the arrow keys, you will see the message published from the 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turtle_teleop_key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package.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D41C5-A15A-4223-B7F7-685E36F66CBA}"/>
              </a:ext>
            </a:extLst>
          </p:cNvPr>
          <p:cNvSpPr txBox="1"/>
          <p:nvPr/>
        </p:nvSpPr>
        <p:spPr>
          <a:xfrm>
            <a:off x="4552951" y="4472464"/>
            <a:ext cx="43862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linear: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x: 2.0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y: 0.0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z: 0.0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angular: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x: 0.0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y: 0.0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z: 0.0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6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A1B89-8A49-47D6-846A-932B1EBB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Commands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FBB66D-48B9-4F1A-BF8F-3ED2DD1A3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ABCB8E35-2C55-4979-835F-BFFEEE50F245}"/>
              </a:ext>
            </a:extLst>
          </p:cNvPr>
          <p:cNvSpPr txBox="1">
            <a:spLocks/>
          </p:cNvSpPr>
          <p:nvPr/>
        </p:nvSpPr>
        <p:spPr>
          <a:xfrm>
            <a:off x="5306180" y="2719965"/>
            <a:ext cx="3757613" cy="81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5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35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Do not need to memorize commands.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Just use double ‘Tap key’ to display available commands or auto complete.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EEB12-729C-43A4-BB65-A4160E48515C}"/>
              </a:ext>
            </a:extLst>
          </p:cNvPr>
          <p:cNvSpPr txBox="1"/>
          <p:nvPr/>
        </p:nvSpPr>
        <p:spPr>
          <a:xfrm>
            <a:off x="228600" y="1474158"/>
            <a:ext cx="4653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roscore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run the ROS Master Node.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88A09-9749-4120-AAE0-77F2AF924E6E}"/>
              </a:ext>
            </a:extLst>
          </p:cNvPr>
          <p:cNvSpPr txBox="1"/>
          <p:nvPr/>
        </p:nvSpPr>
        <p:spPr>
          <a:xfrm>
            <a:off x="228600" y="2228882"/>
            <a:ext cx="6019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package_name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] [</a:t>
            </a: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node_name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]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run a ROS package node.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D88F0-3AA0-45FA-9246-CA1207C7FAE4}"/>
              </a:ext>
            </a:extLst>
          </p:cNvPr>
          <p:cNvSpPr txBox="1"/>
          <p:nvPr/>
        </p:nvSpPr>
        <p:spPr>
          <a:xfrm>
            <a:off x="228600" y="3541007"/>
            <a:ext cx="5077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allows you to get information about ROS topics.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FEAF8CBF-9D48-4CE0-B3E6-8FBB52D805D6}"/>
              </a:ext>
            </a:extLst>
          </p:cNvPr>
          <p:cNvSpPr txBox="1">
            <a:spLocks/>
          </p:cNvSpPr>
          <p:nvPr/>
        </p:nvSpPr>
        <p:spPr>
          <a:xfrm>
            <a:off x="322330" y="2616507"/>
            <a:ext cx="4085241" cy="57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30000"/>
              </a:lnSpc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turtle_sim_node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30000"/>
              </a:lnSpc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turtlesim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turtle_teleop_key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12AB0100-9E26-4222-BD8E-148535CC4A75}"/>
              </a:ext>
            </a:extLst>
          </p:cNvPr>
          <p:cNvSpPr txBox="1">
            <a:spLocks/>
          </p:cNvSpPr>
          <p:nvPr/>
        </p:nvSpPr>
        <p:spPr>
          <a:xfrm>
            <a:off x="322330" y="3938601"/>
            <a:ext cx="4876800" cy="1782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-h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display the sub-commands for ‘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marL="114300" indent="0">
              <a:lnSpc>
                <a:spcPct val="130000"/>
              </a:lnSpc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bw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echo, find,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info, list, pub, type)</a:t>
            </a:r>
          </a:p>
          <a:p>
            <a:pPr marL="11430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print information about active topics.</a:t>
            </a:r>
          </a:p>
          <a:p>
            <a:pPr marL="11430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echo [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topic_name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print messages to screen.</a:t>
            </a:r>
          </a:p>
          <a:p>
            <a:pPr marL="11430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rostopic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pub [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topic_name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] [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message_type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] [data]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1430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: publish data to topic.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04B47A-EBE8-481D-AB93-6342D2AD48A1}"/>
              </a:ext>
            </a:extLst>
          </p:cNvPr>
          <p:cNvGrpSpPr/>
          <p:nvPr/>
        </p:nvGrpSpPr>
        <p:grpSpPr>
          <a:xfrm>
            <a:off x="5947562" y="3687200"/>
            <a:ext cx="3116231" cy="2485000"/>
            <a:chOff x="6099405" y="3687201"/>
            <a:chExt cx="2681812" cy="2138578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66B8AC6-CBD3-4D56-BFD4-A379234AC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9405" y="3687201"/>
              <a:ext cx="2681811" cy="1757427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81F5B98-CBC2-4BE2-9A10-0AB8C9C40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9405" y="4045794"/>
              <a:ext cx="2681811" cy="1757427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E3E391F-C713-4F42-BF33-35C636BA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8483"/>
            <a:stretch/>
          </p:blipFill>
          <p:spPr>
            <a:xfrm>
              <a:off x="6099405" y="4567479"/>
              <a:ext cx="2681812" cy="729637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ECEB10-9442-4F25-AF86-C32DE99A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8483"/>
            <a:stretch/>
          </p:blipFill>
          <p:spPr>
            <a:xfrm>
              <a:off x="6099405" y="5096142"/>
              <a:ext cx="2681812" cy="729637"/>
            </a:xfrm>
            <a:prstGeom prst="rect">
              <a:avLst/>
            </a:prstGeom>
          </p:spPr>
        </p:pic>
      </p:grpSp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A39AE377-C845-408A-8C92-350A08CD2E7B}"/>
              </a:ext>
            </a:extLst>
          </p:cNvPr>
          <p:cNvSpPr/>
          <p:nvPr/>
        </p:nvSpPr>
        <p:spPr>
          <a:xfrm>
            <a:off x="5604158" y="4060052"/>
            <a:ext cx="257175" cy="3275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화살표: 오른쪽으로 구부러짐 15">
            <a:extLst>
              <a:ext uri="{FF2B5EF4-FFF2-40B4-BE49-F238E27FC236}">
                <a16:creationId xmlns:a16="http://schemas.microsoft.com/office/drawing/2014/main" id="{8441B3E6-83A4-43A6-ACFF-6438D9F34C2D}"/>
              </a:ext>
            </a:extLst>
          </p:cNvPr>
          <p:cNvSpPr/>
          <p:nvPr/>
        </p:nvSpPr>
        <p:spPr>
          <a:xfrm>
            <a:off x="5604158" y="4663721"/>
            <a:ext cx="257175" cy="3275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화살표: 오른쪽으로 구부러짐 16">
            <a:extLst>
              <a:ext uri="{FF2B5EF4-FFF2-40B4-BE49-F238E27FC236}">
                <a16:creationId xmlns:a16="http://schemas.microsoft.com/office/drawing/2014/main" id="{B24AAACD-F996-4ED0-977B-B47CFBDF19DC}"/>
              </a:ext>
            </a:extLst>
          </p:cNvPr>
          <p:cNvSpPr/>
          <p:nvPr/>
        </p:nvSpPr>
        <p:spPr>
          <a:xfrm>
            <a:off x="5604158" y="5274705"/>
            <a:ext cx="257175" cy="327597"/>
          </a:xfrm>
          <a:prstGeom prst="curvedRightArrow">
            <a:avLst>
              <a:gd name="adj1" fmla="val 25000"/>
              <a:gd name="adj2" fmla="val 50000"/>
              <a:gd name="adj3" fmla="val 2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5BEFA-F1E1-42E7-9E48-F33B02FF689C}"/>
              </a:ext>
            </a:extLst>
          </p:cNvPr>
          <p:cNvSpPr txBox="1"/>
          <p:nvPr/>
        </p:nvSpPr>
        <p:spPr>
          <a:xfrm>
            <a:off x="5079354" y="3794568"/>
            <a:ext cx="879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Double ‘Tap’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6B9A5-7DC2-4C49-B609-79F3E77F892E}"/>
              </a:ext>
            </a:extLst>
          </p:cNvPr>
          <p:cNvSpPr txBox="1"/>
          <p:nvPr/>
        </p:nvSpPr>
        <p:spPr>
          <a:xfrm>
            <a:off x="5079354" y="4454789"/>
            <a:ext cx="879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Double ‘Tap’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2D376-F129-403C-A4DB-66F7CCE971D8}"/>
              </a:ext>
            </a:extLst>
          </p:cNvPr>
          <p:cNvSpPr txBox="1"/>
          <p:nvPr/>
        </p:nvSpPr>
        <p:spPr>
          <a:xfrm>
            <a:off x="5082690" y="5050631"/>
            <a:ext cx="879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Double ‘Tap’</a:t>
            </a:r>
          </a:p>
        </p:txBody>
      </p:sp>
    </p:spTree>
    <p:extLst>
      <p:ext uri="{BB962C8B-B14F-4D97-AF65-F5344CB8AC3E}">
        <p14:creationId xmlns:p14="http://schemas.microsoft.com/office/powerpoint/2010/main" val="378989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56F44-1FF7-48C5-BCB1-C9C50625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Tips – Terminator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CDBC3-389B-4C85-846D-54BAB4E0A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9ABE2-36D8-4935-9153-CE74109C9FBB}"/>
              </a:ext>
            </a:extLst>
          </p:cNvPr>
          <p:cNvSpPr txBox="1"/>
          <p:nvPr/>
        </p:nvSpPr>
        <p:spPr>
          <a:xfrm>
            <a:off x="611050" y="1501974"/>
            <a:ext cx="7694750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In many case, programmer needs to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process multiple programs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in Ubuntu.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Opening new terminal window whenever you need to run new one is inconvenient.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Terminator has a function to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split a terminal window so that we can run multiple programs in one window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apt-get install terminator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BED84-205B-4D20-9E50-D0466A5B0027}"/>
              </a:ext>
            </a:extLst>
          </p:cNvPr>
          <p:cNvSpPr txBox="1"/>
          <p:nvPr/>
        </p:nvSpPr>
        <p:spPr>
          <a:xfrm>
            <a:off x="382712" y="1147366"/>
            <a:ext cx="617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Recommend Terminal Program in Ubuntu: Terminator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C1DFC8-5DF5-499C-AEB3-68DFF201B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00" t="4290" r="3515" b="13977"/>
          <a:stretch/>
        </p:blipFill>
        <p:spPr>
          <a:xfrm>
            <a:off x="632239" y="3657600"/>
            <a:ext cx="4194509" cy="2243148"/>
          </a:xfrm>
          <a:prstGeom prst="rect">
            <a:avLst/>
          </a:prstGeom>
        </p:spPr>
      </p:pic>
      <p:pic>
        <p:nvPicPr>
          <p:cNvPr id="8" name="그림 7" descr="텍스트, 모니터, 노트북, 스크린샷이(가) 표시된 사진&#10;&#10;자동 생성된 설명">
            <a:extLst>
              <a:ext uri="{FF2B5EF4-FFF2-40B4-BE49-F238E27FC236}">
                <a16:creationId xmlns:a16="http://schemas.microsoft.com/office/drawing/2014/main" id="{15EE4A26-D0FE-4754-BE7B-5E2E72143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81" t="3054" r="10585" b="15213"/>
          <a:stretch/>
        </p:blipFill>
        <p:spPr>
          <a:xfrm>
            <a:off x="5317219" y="3657600"/>
            <a:ext cx="3526004" cy="224314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5AB055-26A3-420F-B1FC-98629418E3EC}"/>
              </a:ext>
            </a:extLst>
          </p:cNvPr>
          <p:cNvSpPr/>
          <p:nvPr/>
        </p:nvSpPr>
        <p:spPr>
          <a:xfrm>
            <a:off x="4928353" y="4366354"/>
            <a:ext cx="264319" cy="82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97307-AB42-4167-9B39-085BE5F6E8C5}"/>
              </a:ext>
            </a:extLst>
          </p:cNvPr>
          <p:cNvSpPr txBox="1"/>
          <p:nvPr/>
        </p:nvSpPr>
        <p:spPr>
          <a:xfrm>
            <a:off x="1290547" y="6002751"/>
            <a:ext cx="2877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Terminal Windows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0E077-D5DF-4808-9EE4-A8B99194C2B3}"/>
              </a:ext>
            </a:extLst>
          </p:cNvPr>
          <p:cNvSpPr txBox="1"/>
          <p:nvPr/>
        </p:nvSpPr>
        <p:spPr>
          <a:xfrm>
            <a:off x="5641277" y="6002751"/>
            <a:ext cx="2877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Terminator window</a:t>
            </a:r>
          </a:p>
        </p:txBody>
      </p:sp>
    </p:spTree>
    <p:extLst>
      <p:ext uri="{BB962C8B-B14F-4D97-AF65-F5344CB8AC3E}">
        <p14:creationId xmlns:p14="http://schemas.microsoft.com/office/powerpoint/2010/main" val="105988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56F44-1FF7-48C5-BCB1-C9C50625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Tips – Terminator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CDBC3-389B-4C85-846D-54BAB4E0A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FFBAF-9A1C-4EEC-B3D4-6C34FDFBEEB5}"/>
              </a:ext>
            </a:extLst>
          </p:cNvPr>
          <p:cNvSpPr txBox="1"/>
          <p:nvPr/>
        </p:nvSpPr>
        <p:spPr>
          <a:xfrm>
            <a:off x="914400" y="5747976"/>
            <a:ext cx="1502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Ctrl + Shift + 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1F89B-3452-43AA-8A89-1ABFF4DBB101}"/>
              </a:ext>
            </a:extLst>
          </p:cNvPr>
          <p:cNvSpPr txBox="1"/>
          <p:nvPr/>
        </p:nvSpPr>
        <p:spPr>
          <a:xfrm>
            <a:off x="3782046" y="5743754"/>
            <a:ext cx="1502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Ctrl + Shift + 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F3B69-CF7C-4483-8530-CF518777C8C6}"/>
              </a:ext>
            </a:extLst>
          </p:cNvPr>
          <p:cNvSpPr txBox="1"/>
          <p:nvPr/>
        </p:nvSpPr>
        <p:spPr>
          <a:xfrm>
            <a:off x="6797348" y="5747977"/>
            <a:ext cx="1502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Ctrl + Shift + 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5DBD3-59C8-4D14-9C78-7CC8AEA531BE}"/>
              </a:ext>
            </a:extLst>
          </p:cNvPr>
          <p:cNvSpPr txBox="1"/>
          <p:nvPr/>
        </p:nvSpPr>
        <p:spPr>
          <a:xfrm>
            <a:off x="382712" y="1147366"/>
            <a:ext cx="5865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Recommend Terminal Program in Ubuntu: Terminator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04485-5D59-4300-9070-01FEE97EEEF4}"/>
              </a:ext>
            </a:extLst>
          </p:cNvPr>
          <p:cNvSpPr txBox="1"/>
          <p:nvPr/>
        </p:nvSpPr>
        <p:spPr>
          <a:xfrm>
            <a:off x="611050" y="1506973"/>
            <a:ext cx="8150238" cy="166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Ctrl + Alt + T :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open a terminal window (same with default terminal of Ubuntu).</a:t>
            </a:r>
            <a:endParaRPr lang="en-US" altLang="ko-K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Ctrl + Shift + E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split terminal window vertically.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Ctrl + Shift + O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split terminal window horizontally.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Ctrl + Shift + T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add new terminal window tab.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Convenient to run and control multiple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ros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packages in one window!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A776DF3-8CD8-411A-B635-6B68F12B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0" y="3393311"/>
            <a:ext cx="2949509" cy="214714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EAD1B1B-B780-4B0C-90F6-5BAE2265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11" y="3393311"/>
            <a:ext cx="2949509" cy="214714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90A75E8-F45B-4DA8-A043-63E95469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76" y="3393311"/>
            <a:ext cx="2949509" cy="21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67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Experiment Summaries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4EDE44-2AA0-4426-B934-335D9F45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6863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brief tips on installing Ubuntu(Linux-based OS).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1800" dirty="0">
                <a:solidFill>
                  <a:schemeClr val="dk1"/>
                </a:solidFill>
              </a:rPr>
              <a:t>Linux installation by Dual Boot is recommended.</a:t>
            </a:r>
          </a:p>
          <a:p>
            <a:pPr marL="40005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" sz="1800" dirty="0">
              <a:solidFill>
                <a:schemeClr val="dk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b="1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Robotics Operating System (ROS).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1800" b="1" dirty="0">
                <a:solidFill>
                  <a:schemeClr val="dk1"/>
                </a:solidFill>
              </a:rPr>
              <a:t>Important terminologies : Publish / Subscribe / Topic</a:t>
            </a:r>
          </a:p>
          <a:p>
            <a:pPr marL="40005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" sz="1800" b="1" dirty="0">
              <a:solidFill>
                <a:schemeClr val="dk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 &amp; Setup ROS.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18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Follow the homepage installation tutorial</a:t>
            </a:r>
          </a:p>
          <a:p>
            <a:pPr marL="40005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" sz="1800" dirty="0">
              <a:solidFill>
                <a:schemeClr val="dk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 ROS tutorial.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1800" dirty="0">
                <a:solidFill>
                  <a:schemeClr val="dk1"/>
                </a:solidFill>
              </a:rPr>
              <a:t>Demonstrate the </a:t>
            </a:r>
            <a:r>
              <a:rPr lang="en-US" altLang="ko" sz="1800" dirty="0" err="1">
                <a:solidFill>
                  <a:schemeClr val="dk1"/>
                </a:solidFill>
              </a:rPr>
              <a:t>Turtlesim</a:t>
            </a:r>
            <a:r>
              <a:rPr lang="en-US" altLang="ko" sz="1800" dirty="0">
                <a:solidFill>
                  <a:schemeClr val="dk1"/>
                </a:solidFill>
              </a:rPr>
              <a:t> simulator to be familiar with the ROS system.</a:t>
            </a:r>
            <a:endParaRPr lang="en-US" altLang="ko" sz="1800" dirty="0">
              <a:solidFill>
                <a:schemeClr val="dk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54D271E5-6A13-8945-AF13-F3290BF33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ln w="19050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51009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Experiment Objectives</a:t>
            </a:r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54D271E5-6A13-8945-AF13-F3290BF33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ln w="19050"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ja-JP" dirty="0"/>
              <a:t>EE 405A</a:t>
            </a:r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36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21D81CB2-B91B-45EC-8BF7-088D189A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74336"/>
            <a:ext cx="8382000" cy="279766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how to use the ROS Tools (</a:t>
            </a:r>
            <a:r>
              <a:rPr lang="en-US" altLang="ko" dirty="0" err="1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" dirty="0" err="1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rosbag</a:t>
            </a: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 ROS Programming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 Assignment :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dirty="0">
                <a:solidFill>
                  <a:schemeClr val="dk1"/>
                </a:solidFill>
              </a:rPr>
              <a:t>Programming ROS topic publisher &amp; subscriber. </a:t>
            </a:r>
          </a:p>
          <a:p>
            <a:pPr marL="6858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" sz="2000" dirty="0">
                <a:solidFill>
                  <a:schemeClr val="dk1"/>
                </a:solidFill>
              </a:rPr>
              <a:t>Use ‘</a:t>
            </a:r>
            <a:r>
              <a:rPr lang="en-US" altLang="ko" sz="2000" dirty="0" err="1">
                <a:solidFill>
                  <a:schemeClr val="dk1"/>
                </a:solidFill>
              </a:rPr>
              <a:t>roslaunch</a:t>
            </a:r>
            <a:r>
              <a:rPr lang="en-US" altLang="ko" sz="2000" dirty="0">
                <a:solidFill>
                  <a:schemeClr val="dk1"/>
                </a:solidFill>
              </a:rPr>
              <a:t>’ to run your publisher &amp; subscriber node together. </a:t>
            </a:r>
          </a:p>
        </p:txBody>
      </p:sp>
      <p:sp>
        <p:nvSpPr>
          <p:cNvPr id="10" name="Google Shape;196;p31">
            <a:extLst>
              <a:ext uri="{FF2B5EF4-FFF2-40B4-BE49-F238E27FC236}">
                <a16:creationId xmlns:a16="http://schemas.microsoft.com/office/drawing/2014/main" id="{7D07604D-87C8-4380-8470-3320F5F10174}"/>
              </a:ext>
            </a:extLst>
          </p:cNvPr>
          <p:cNvSpPr txBox="1">
            <a:spLocks/>
          </p:cNvSpPr>
          <p:nvPr/>
        </p:nvSpPr>
        <p:spPr>
          <a:xfrm>
            <a:off x="207818" y="91000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" dirty="0"/>
              <a:t>Next week, you will do the following: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D3632-35DC-4178-87C2-861A15ACFE68}"/>
              </a:ext>
            </a:extLst>
          </p:cNvPr>
          <p:cNvSpPr txBox="1"/>
          <p:nvPr/>
        </p:nvSpPr>
        <p:spPr>
          <a:xfrm>
            <a:off x="609600" y="4778745"/>
            <a:ext cx="459486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Hours (TA Session)</a:t>
            </a:r>
            <a:endParaRPr lang="en-US" altLang="ja-JP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: Online experiment class by TAs: Wednesday(7~8:30pm)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※ Offline experiment will be determined soon.</a:t>
            </a:r>
          </a:p>
        </p:txBody>
      </p:sp>
    </p:spTree>
    <p:extLst>
      <p:ext uri="{BB962C8B-B14F-4D97-AF65-F5344CB8AC3E}">
        <p14:creationId xmlns:p14="http://schemas.microsoft.com/office/powerpoint/2010/main" val="1292174651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124808"/>
            <a:ext cx="86868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4400" b="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Q &amp; A</a:t>
            </a:r>
            <a:endParaRPr lang="en-US" altLang="ko-KR" b="0" dirty="0">
              <a:solidFill>
                <a:srgbClr val="0B057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charset="0"/>
                <a:cs typeface="굴림" charset="0"/>
              </a:rPr>
              <a:t>EE 405A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9DC18C7-8D07-4542-9D53-9C434473AF18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4D93D6-0290-4048-A76B-15F7DA596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4395071"/>
            <a:ext cx="3041650" cy="88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v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Ø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sz="1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panose="020B0604020202020204" pitchFamily="34" charset="0"/>
                <a:ea typeface="굴림" charset="0"/>
                <a:cs typeface="Arial" panose="020B0604020202020204" pitchFamily="34" charset="0"/>
              </a:rPr>
              <a:t>Email : hynkis@kaist.ac.kr</a:t>
            </a:r>
          </a:p>
        </p:txBody>
      </p:sp>
    </p:spTree>
    <p:extLst>
      <p:ext uri="{BB962C8B-B14F-4D97-AF65-F5344CB8AC3E}">
        <p14:creationId xmlns:p14="http://schemas.microsoft.com/office/powerpoint/2010/main" val="142474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FCC0B8BB-7C25-4681-A864-9759D17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Ubuntu Installation</a:t>
            </a:r>
            <a:endParaRPr lang="ko-KR" altLang="en-US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0EE327C-1DBF-43B7-91A7-92B1130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Ubuntu 18.04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Ubuntu is a Linux kernel-based Operating System(OS).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It is the </a:t>
            </a:r>
            <a:r>
              <a:rPr lang="en-US" altLang="ko" sz="1800" b="1" dirty="0">
                <a:solidFill>
                  <a:schemeClr val="dk1"/>
                </a:solidFill>
              </a:rPr>
              <a:t>most popular developer OS</a:t>
            </a:r>
            <a:r>
              <a:rPr lang="en-US" altLang="ko" sz="1800" dirty="0">
                <a:solidFill>
                  <a:schemeClr val="dk1"/>
                </a:solidFill>
              </a:rPr>
              <a:t> for personal desktops and laptops.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Recently, </a:t>
            </a:r>
            <a:r>
              <a:rPr lang="en-US" altLang="ko" sz="1800" b="1" dirty="0">
                <a:solidFill>
                  <a:schemeClr val="dk1"/>
                </a:solidFill>
              </a:rPr>
              <a:t>Ubuntu 18.04 </a:t>
            </a:r>
            <a:r>
              <a:rPr lang="en-US" altLang="ko" sz="1800" dirty="0">
                <a:solidFill>
                  <a:schemeClr val="dk1"/>
                </a:solidFill>
              </a:rPr>
              <a:t>release version is suitable for use.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D028-276F-44DB-8DF1-4866E38C7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4ECB9A8-4710-46FA-A32D-806291351B86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1026" name="Picture 2" descr="하모니카(HamoniKR) 하모니 - 우분투 16.04 이후로 우분투 18.04는 어떤 변화가 있을까요?">
            <a:extLst>
              <a:ext uri="{FF2B5EF4-FFF2-40B4-BE49-F238E27FC236}">
                <a16:creationId xmlns:a16="http://schemas.microsoft.com/office/drawing/2014/main" id="{C4812ADE-2BA3-4B69-A575-5500B029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3339802"/>
            <a:ext cx="32766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buntu 18.04.4 LTS Released with Linux Kernel 5.3, Download Now - 9to5Linux">
            <a:extLst>
              <a:ext uri="{FF2B5EF4-FFF2-40B4-BE49-F238E27FC236}">
                <a16:creationId xmlns:a16="http://schemas.microsoft.com/office/drawing/2014/main" id="{723C3C9E-8B80-400E-AF8C-A11B21B4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20752"/>
            <a:ext cx="39624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EE9185-CA18-402E-9A06-2F588473843E}"/>
              </a:ext>
            </a:extLst>
          </p:cNvPr>
          <p:cNvSpPr/>
          <p:nvPr/>
        </p:nvSpPr>
        <p:spPr>
          <a:xfrm>
            <a:off x="3181860" y="5884069"/>
            <a:ext cx="28184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Several figures from the Ubuntu 18.04 desktop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9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FCC0B8BB-7C25-4681-A864-9759D17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Ubuntu Installation</a:t>
            </a:r>
            <a:endParaRPr lang="ko-KR" altLang="en-US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0EE327C-1DBF-43B7-91A7-92B1130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Ubuntu 18.04 Installation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There are two ways of Ubuntu Installation in your PC.</a:t>
            </a: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None/>
            </a:pPr>
            <a:r>
              <a:rPr lang="en-US" altLang="ko" sz="1800" dirty="0">
                <a:solidFill>
                  <a:schemeClr val="dk1"/>
                </a:solidFill>
              </a:rPr>
              <a:t>1. Install the Ubuntu alongside with Window </a:t>
            </a:r>
            <a:r>
              <a:rPr lang="en-US" altLang="ko" sz="1800" b="1" dirty="0">
                <a:solidFill>
                  <a:schemeClr val="dk1"/>
                </a:solidFill>
              </a:rPr>
              <a:t>in Dual Boot</a:t>
            </a:r>
            <a:r>
              <a:rPr lang="en-US" altLang="ko" sz="1800" dirty="0">
                <a:solidFill>
                  <a:schemeClr val="dk1"/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FontTx/>
              <a:buChar char="-"/>
            </a:pP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Link(</a:t>
            </a:r>
            <a:r>
              <a:rPr lang="en-US" altLang="ko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https://www.itzgeek.com/how-tos/linux/ubuntu-how-tos/how-to-install-ubuntu-18-04-alongside-with-windows-10-or-8-in-dual-boot.html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FontTx/>
              <a:buChar char="-"/>
            </a:pP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Link(</a:t>
            </a:r>
            <a:r>
              <a:rPr lang="en-US" altLang="ko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https://coding-factory.tistory.com/494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" sz="1800" dirty="0">
              <a:solidFill>
                <a:schemeClr val="dk1"/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None/>
            </a:pPr>
            <a:r>
              <a:rPr lang="en-US" altLang="ko" sz="1800" dirty="0">
                <a:solidFill>
                  <a:schemeClr val="dk1"/>
                </a:solidFill>
              </a:rPr>
              <a:t>2. Install the Ubuntu </a:t>
            </a:r>
            <a:r>
              <a:rPr lang="en-US" altLang="ko" sz="1800" b="1" dirty="0">
                <a:solidFill>
                  <a:schemeClr val="dk1"/>
                </a:solidFill>
              </a:rPr>
              <a:t>in a Virtual Machine</a:t>
            </a:r>
            <a:r>
              <a:rPr lang="en-US" altLang="ko" sz="1800" dirty="0">
                <a:solidFill>
                  <a:schemeClr val="dk1"/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FontTx/>
              <a:buChar char="-"/>
            </a:pP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Link(</a:t>
            </a:r>
            <a:r>
              <a:rPr lang="en-US" altLang="ko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https://codebots.com/library/techies/ubuntu-18-04-virtual-machine-setup</a:t>
            </a:r>
            <a:r>
              <a:rPr lang="en-US" altLang="ko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b="1" dirty="0">
                <a:solidFill>
                  <a:schemeClr val="dk1"/>
                </a:solidFill>
              </a:rPr>
              <a:t>We strongly recommend you install Ubuntu in Dual Boot </a:t>
            </a:r>
            <a:r>
              <a:rPr lang="en-US" altLang="ko" sz="1800" dirty="0">
                <a:solidFill>
                  <a:schemeClr val="dk1"/>
                </a:solidFill>
              </a:rPr>
              <a:t>(The virtual machine is too heavy and slow.) </a:t>
            </a: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None/>
            </a:pPr>
            <a:endParaRPr lang="en-US" altLang="ko" sz="1800" dirty="0">
              <a:solidFill>
                <a:schemeClr val="dk1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AutoNum type="arabicPeriod"/>
            </a:pPr>
            <a:endParaRPr lang="en-US" altLang="ko" sz="1800" dirty="0">
              <a:solidFill>
                <a:schemeClr val="dk1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D028-276F-44DB-8DF1-4866E38C7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4ECB9A8-4710-46FA-A32D-806291351B86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4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124808"/>
            <a:ext cx="8686800" cy="1905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4400" b="0" dirty="0">
                <a:solidFill>
                  <a:srgbClr val="0B057B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Background</a:t>
            </a:r>
            <a:endParaRPr lang="en-US" altLang="ko-KR" b="0" dirty="0">
              <a:solidFill>
                <a:srgbClr val="0B057B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Bookman Old Style" charset="0"/>
              <a:ea typeface="굴림" charset="0"/>
              <a:cs typeface="굴림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Bookman Old Style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charset="0"/>
                <a:cs typeface="굴림" charset="0"/>
              </a:rPr>
              <a:t>EE 405A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1981200" y="3780692"/>
            <a:ext cx="5645150" cy="1705708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1. Robotics Operating System (ROS)</a:t>
            </a:r>
          </a:p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2. Node, Topic, Publish/Subscribe</a:t>
            </a:r>
          </a:p>
          <a:p>
            <a:pPr eaLnBrk="1" hangingPunct="1">
              <a:spcBef>
                <a:spcPct val="0"/>
              </a:spcBef>
              <a:buFont typeface="Wingdings" charset="0"/>
              <a:buNone/>
              <a:defRPr/>
            </a:pP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Bookman Old Style" charset="0"/>
                <a:ea typeface="굴림" charset="0"/>
                <a:cs typeface="굴림" charset="0"/>
              </a:rPr>
              <a:t>3. Applications of ROS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B9B2C1BD-0268-430F-9B40-CFC99D119EDA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9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FCC0B8BB-7C25-4681-A864-9759D17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0EE327C-1DBF-43B7-91A7-92B1130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What is ROS?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b="1" dirty="0">
                <a:solidFill>
                  <a:schemeClr val="dk1"/>
                </a:solidFill>
              </a:rPr>
              <a:t>The Robot Operating System(ROS) </a:t>
            </a:r>
            <a:r>
              <a:rPr lang="en-US" altLang="ko" sz="1800" dirty="0">
                <a:solidFill>
                  <a:schemeClr val="dk1"/>
                </a:solidFill>
              </a:rPr>
              <a:t>is a flexible framework </a:t>
            </a:r>
            <a:r>
              <a:rPr lang="en-US" altLang="ko" sz="1800" b="1" dirty="0">
                <a:solidFill>
                  <a:schemeClr val="dk1"/>
                </a:solidFill>
              </a:rPr>
              <a:t>for writing robot software</a:t>
            </a:r>
            <a:r>
              <a:rPr lang="en-US" altLang="ko" sz="1800" dirty="0">
                <a:solidFill>
                  <a:schemeClr val="dk1"/>
                </a:solidFill>
              </a:rPr>
              <a:t>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It is a collection of </a:t>
            </a:r>
            <a:r>
              <a:rPr lang="en-US" altLang="ko" sz="1800" b="1" dirty="0">
                <a:solidFill>
                  <a:schemeClr val="dk1"/>
                </a:solidFill>
              </a:rPr>
              <a:t>tools, libraries, and conventions</a:t>
            </a:r>
            <a:r>
              <a:rPr lang="en-US" altLang="ko" sz="1800" dirty="0">
                <a:solidFill>
                  <a:schemeClr val="dk1"/>
                </a:solidFill>
              </a:rPr>
              <a:t> that aim to </a:t>
            </a:r>
            <a:r>
              <a:rPr lang="en-US" altLang="ko" sz="1800" b="1" dirty="0">
                <a:solidFill>
                  <a:schemeClr val="dk1"/>
                </a:solidFill>
              </a:rPr>
              <a:t>simplify the task of creating complex and robust robot behavior</a:t>
            </a:r>
            <a:r>
              <a:rPr lang="en-US" altLang="ko" sz="1800" dirty="0">
                <a:solidFill>
                  <a:schemeClr val="dk1"/>
                </a:solidFill>
              </a:rPr>
              <a:t> across a wide variety of robotic platforms.</a:t>
            </a: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en-US" altLang="ko" sz="1800" dirty="0">
                <a:solidFill>
                  <a:schemeClr val="dk1"/>
                </a:solidFill>
              </a:rPr>
              <a:t>It has a large </a:t>
            </a:r>
            <a:r>
              <a:rPr lang="en-US" altLang="ko" sz="1800" b="1" dirty="0">
                <a:solidFill>
                  <a:schemeClr val="dk1"/>
                </a:solidFill>
              </a:rPr>
              <a:t>ecosystem</a:t>
            </a:r>
            <a:r>
              <a:rPr lang="en-US" altLang="ko" sz="1800" dirty="0">
                <a:solidFill>
                  <a:schemeClr val="dk1"/>
                </a:solidFill>
              </a:rPr>
              <a:t> to encourage </a:t>
            </a:r>
            <a:r>
              <a:rPr lang="en-US" altLang="ko" sz="1800" b="1" dirty="0">
                <a:solidFill>
                  <a:schemeClr val="dk1"/>
                </a:solidFill>
              </a:rPr>
              <a:t>collaborative robotics software development.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D028-276F-44DB-8DF1-4866E38C7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4ECB9A8-4710-46FA-A32D-806291351B86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29" name="온라인 미디어 4" title="ROS 10 Year Montage">
            <a:hlinkClick r:id="" action="ppaction://media"/>
            <a:extLst>
              <a:ext uri="{FF2B5EF4-FFF2-40B4-BE49-F238E27FC236}">
                <a16:creationId xmlns:a16="http://schemas.microsoft.com/office/drawing/2014/main" id="{E0522292-B41F-4DB6-A2DB-0DD1946BA8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95568" y="4128525"/>
            <a:ext cx="3625824" cy="2039526"/>
          </a:xfrm>
          <a:prstGeom prst="rect">
            <a:avLst/>
          </a:prstGeom>
        </p:spPr>
      </p:pic>
      <p:pic>
        <p:nvPicPr>
          <p:cNvPr id="30" name="Picture 4" descr="Kinetic Kame">
            <a:extLst>
              <a:ext uri="{FF2B5EF4-FFF2-40B4-BE49-F238E27FC236}">
                <a16:creationId xmlns:a16="http://schemas.microsoft.com/office/drawing/2014/main" id="{38E8B9A6-330C-4F0F-BD49-3881BA0E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5" y="4620932"/>
            <a:ext cx="1710302" cy="14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Melodic Morenia">
            <a:extLst>
              <a:ext uri="{FF2B5EF4-FFF2-40B4-BE49-F238E27FC236}">
                <a16:creationId xmlns:a16="http://schemas.microsoft.com/office/drawing/2014/main" id="{85AA86F0-F720-4A3F-8046-B2887BBF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859" y="4620931"/>
            <a:ext cx="1424377" cy="14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Noetic Ninjemys">
            <a:extLst>
              <a:ext uri="{FF2B5EF4-FFF2-40B4-BE49-F238E27FC236}">
                <a16:creationId xmlns:a16="http://schemas.microsoft.com/office/drawing/2014/main" id="{9525DBC4-6BC7-43B9-8576-38554BFB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816" y="4620453"/>
            <a:ext cx="1100417" cy="14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1E14FB-114C-4D8B-81CE-177C30755070}"/>
              </a:ext>
            </a:extLst>
          </p:cNvPr>
          <p:cNvSpPr/>
          <p:nvPr/>
        </p:nvSpPr>
        <p:spPr>
          <a:xfrm>
            <a:off x="626233" y="6144050"/>
            <a:ext cx="4382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ROS distributions for Ubuntu 16.04(Kinetic), 18.04(Melodic), 20.04(Noetic)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956BF8-30B8-48BF-957D-3EDCA4FC4610}"/>
              </a:ext>
            </a:extLst>
          </p:cNvPr>
          <p:cNvSpPr/>
          <p:nvPr/>
        </p:nvSpPr>
        <p:spPr>
          <a:xfrm>
            <a:off x="5702876" y="6144050"/>
            <a:ext cx="24112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ROS for robotics software development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>
            <a:extLst>
              <a:ext uri="{FF2B5EF4-FFF2-40B4-BE49-F238E27FC236}">
                <a16:creationId xmlns:a16="http://schemas.microsoft.com/office/drawing/2014/main" id="{FCC0B8BB-7C25-4681-A864-9759D171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0EE327C-1DBF-43B7-91A7-92B1130FD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What is ROS?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E9D028-276F-44DB-8DF1-4866E38C7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4ECB9A8-4710-46FA-A32D-806291351B86}"/>
              </a:ext>
            </a:extLst>
          </p:cNvPr>
          <p:cNvSpPr txBox="1">
            <a:spLocks/>
          </p:cNvSpPr>
          <p:nvPr/>
        </p:nvSpPr>
        <p:spPr>
          <a:xfrm>
            <a:off x="8115300" y="6470018"/>
            <a:ext cx="1028700" cy="3968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376D0A7-9625-4670-A0DE-76E41F018E90}" type="slidenum">
              <a:rPr lang="en-US" altLang="ko-KR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 altLang="ko-KR" dirty="0">
              <a:solidFill>
                <a:srgbClr val="FFFFFF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1B380F-92B3-4BD3-A397-24888FD8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" y="2209800"/>
            <a:ext cx="4191000" cy="26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763F6B-72E3-42EB-821F-B1B58AEC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8211"/>
            <a:ext cx="3562350" cy="165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E689DC-4369-438A-AB5A-24FAC8D5B75C}"/>
              </a:ext>
            </a:extLst>
          </p:cNvPr>
          <p:cNvSpPr/>
          <p:nvPr/>
        </p:nvSpPr>
        <p:spPr bwMode="auto">
          <a:xfrm>
            <a:off x="5029200" y="2532061"/>
            <a:ext cx="3886200" cy="22860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0313A-98B1-4109-B9A8-31904C702C1B}"/>
              </a:ext>
            </a:extLst>
          </p:cNvPr>
          <p:cNvSpPr txBox="1"/>
          <p:nvPr/>
        </p:nvSpPr>
        <p:spPr>
          <a:xfrm>
            <a:off x="5029200" y="207486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robot system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0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01B89-28FB-4F61-A7BD-B2F5AAA7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Robotics Operating System(ROS)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301402-22E2-4D1F-AA02-51E256F5B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EE 405A</a:t>
            </a:r>
            <a:endParaRPr lang="en-US" altLang="ja-JP" dirty="0">
              <a:solidFill>
                <a:srgbClr val="000000"/>
              </a:solidFill>
            </a:endParaRPr>
          </a:p>
        </p:txBody>
      </p:sp>
      <p:pic>
        <p:nvPicPr>
          <p:cNvPr id="5" name="그림 4" descr="대지, 실외이(가) 표시된 사진&#10;&#10;자동 생성된 설명">
            <a:extLst>
              <a:ext uri="{FF2B5EF4-FFF2-40B4-BE49-F238E27FC236}">
                <a16:creationId xmlns:a16="http://schemas.microsoft.com/office/drawing/2014/main" id="{68DCB7CF-3990-471D-AF00-5CAD76E7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0" t="6994" r="28037" b="4064"/>
          <a:stretch/>
        </p:blipFill>
        <p:spPr>
          <a:xfrm>
            <a:off x="2834221" y="2667000"/>
            <a:ext cx="3477754" cy="2700706"/>
          </a:xfrm>
          <a:prstGeom prst="rect">
            <a:avLst/>
          </a:prstGeom>
        </p:spPr>
      </p:pic>
      <p:sp>
        <p:nvSpPr>
          <p:cNvPr id="6" name="Google Shape;278;p36">
            <a:extLst>
              <a:ext uri="{FF2B5EF4-FFF2-40B4-BE49-F238E27FC236}">
                <a16:creationId xmlns:a16="http://schemas.microsoft.com/office/drawing/2014/main" id="{F1CFF7AF-BE6D-4ACA-B5F9-F2D014E28FEF}"/>
              </a:ext>
            </a:extLst>
          </p:cNvPr>
          <p:cNvSpPr txBox="1"/>
          <p:nvPr/>
        </p:nvSpPr>
        <p:spPr>
          <a:xfrm>
            <a:off x="487325" y="4356013"/>
            <a:ext cx="207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(Realsense D435i)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80;p36">
            <a:extLst>
              <a:ext uri="{FF2B5EF4-FFF2-40B4-BE49-F238E27FC236}">
                <a16:creationId xmlns:a16="http://schemas.microsoft.com/office/drawing/2014/main" id="{30A5F6E4-F361-4102-8BBF-6E622A245992}"/>
              </a:ext>
            </a:extLst>
          </p:cNvPr>
          <p:cNvSpPr txBox="1"/>
          <p:nvPr/>
        </p:nvSpPr>
        <p:spPr>
          <a:xfrm>
            <a:off x="219725" y="3046457"/>
            <a:ext cx="224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endParaRPr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Hokuyo UST-20LX</a:t>
            </a: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282;p36">
            <a:extLst>
              <a:ext uri="{FF2B5EF4-FFF2-40B4-BE49-F238E27FC236}">
                <a16:creationId xmlns:a16="http://schemas.microsoft.com/office/drawing/2014/main" id="{18BA1801-E331-4EE9-8147-AF4630B12B90}"/>
              </a:ext>
            </a:extLst>
          </p:cNvPr>
          <p:cNvSpPr txBox="1"/>
          <p:nvPr/>
        </p:nvSpPr>
        <p:spPr>
          <a:xfrm>
            <a:off x="6679075" y="3242357"/>
            <a:ext cx="2245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</a:t>
            </a:r>
            <a:endParaRPr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(myAHRS+)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284;p36">
            <a:extLst>
              <a:ext uri="{FF2B5EF4-FFF2-40B4-BE49-F238E27FC236}">
                <a16:creationId xmlns:a16="http://schemas.microsoft.com/office/drawing/2014/main" id="{0E4DDB8B-4C11-47B4-A662-98D124DEC512}"/>
              </a:ext>
            </a:extLst>
          </p:cNvPr>
          <p:cNvSpPr txBox="1"/>
          <p:nvPr/>
        </p:nvSpPr>
        <p:spPr>
          <a:xfrm>
            <a:off x="1076705" y="2211309"/>
            <a:ext cx="2523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Jetson</a:t>
            </a:r>
            <a:r>
              <a:rPr lang="en-US" altLang="ko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NX2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85;p36">
            <a:extLst>
              <a:ext uri="{FF2B5EF4-FFF2-40B4-BE49-F238E27FC236}">
                <a16:creationId xmlns:a16="http://schemas.microsoft.com/office/drawing/2014/main" id="{FC5E404F-8D56-49E8-A0C3-2D9E5EB5DE17}"/>
              </a:ext>
            </a:extLst>
          </p:cNvPr>
          <p:cNvSpPr txBox="1"/>
          <p:nvPr/>
        </p:nvSpPr>
        <p:spPr>
          <a:xfrm>
            <a:off x="6322135" y="4657007"/>
            <a:ext cx="2245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altLang="ko" b="1" dirty="0" err="1">
                <a:latin typeface="Arial" panose="020B0604020202020204" pitchFamily="34" charset="0"/>
                <a:cs typeface="Arial" panose="020B0604020202020204" pitchFamily="34" charset="0"/>
              </a:rPr>
              <a:t>ler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</a:t>
            </a:r>
            <a:r>
              <a:rPr lang="ko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ko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oogle Shape;133;p27">
            <a:extLst>
              <a:ext uri="{FF2B5EF4-FFF2-40B4-BE49-F238E27FC236}">
                <a16:creationId xmlns:a16="http://schemas.microsoft.com/office/drawing/2014/main" id="{BAD4793B-FA50-4757-8C0D-35FE7A7C4F9A}"/>
              </a:ext>
            </a:extLst>
          </p:cNvPr>
          <p:cNvCxnSpPr/>
          <p:nvPr/>
        </p:nvCxnSpPr>
        <p:spPr>
          <a:xfrm flipH="1">
            <a:off x="2507600" y="4001532"/>
            <a:ext cx="1268100" cy="48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35;p27">
            <a:extLst>
              <a:ext uri="{FF2B5EF4-FFF2-40B4-BE49-F238E27FC236}">
                <a16:creationId xmlns:a16="http://schemas.microsoft.com/office/drawing/2014/main" id="{92CAC370-59DF-4E31-8E7A-9A2D9139029D}"/>
              </a:ext>
            </a:extLst>
          </p:cNvPr>
          <p:cNvCxnSpPr>
            <a:cxnSpLocks/>
          </p:cNvCxnSpPr>
          <p:nvPr/>
        </p:nvCxnSpPr>
        <p:spPr>
          <a:xfrm flipH="1" flipV="1">
            <a:off x="2464925" y="3332807"/>
            <a:ext cx="1508261" cy="4930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37;p27">
            <a:extLst>
              <a:ext uri="{FF2B5EF4-FFF2-40B4-BE49-F238E27FC236}">
                <a16:creationId xmlns:a16="http://schemas.microsoft.com/office/drawing/2014/main" id="{D7438001-7E5B-459A-9078-F1F724611F7F}"/>
              </a:ext>
            </a:extLst>
          </p:cNvPr>
          <p:cNvCxnSpPr>
            <a:cxnSpLocks/>
          </p:cNvCxnSpPr>
          <p:nvPr/>
        </p:nvCxnSpPr>
        <p:spPr>
          <a:xfrm>
            <a:off x="4572000" y="3937231"/>
            <a:ext cx="1739975" cy="7198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40;p27">
            <a:extLst>
              <a:ext uri="{FF2B5EF4-FFF2-40B4-BE49-F238E27FC236}">
                <a16:creationId xmlns:a16="http://schemas.microsoft.com/office/drawing/2014/main" id="{CD230F63-F53B-4E83-A4DA-ACFE4CFE46A6}"/>
              </a:ext>
            </a:extLst>
          </p:cNvPr>
          <p:cNvCxnSpPr/>
          <p:nvPr/>
        </p:nvCxnSpPr>
        <p:spPr>
          <a:xfrm rot="10800000" flipH="1">
            <a:off x="5001025" y="3502707"/>
            <a:ext cx="1994700" cy="12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41;p27">
            <a:extLst>
              <a:ext uri="{FF2B5EF4-FFF2-40B4-BE49-F238E27FC236}">
                <a16:creationId xmlns:a16="http://schemas.microsoft.com/office/drawing/2014/main" id="{B95912D2-90EB-479A-AA9A-FD7150621D74}"/>
              </a:ext>
            </a:extLst>
          </p:cNvPr>
          <p:cNvCxnSpPr>
            <a:cxnSpLocks/>
          </p:cNvCxnSpPr>
          <p:nvPr/>
        </p:nvCxnSpPr>
        <p:spPr>
          <a:xfrm flipH="1" flipV="1">
            <a:off x="3421317" y="2411342"/>
            <a:ext cx="1150683" cy="3989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64E2B9E0-6EB5-4D4C-8373-68FE3DA9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95105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</a:pPr>
            <a:r>
              <a:rPr lang="en-US" altLang="ko" sz="2200" dirty="0">
                <a:solidFill>
                  <a:schemeClr val="dk1"/>
                </a:solidFill>
              </a:rPr>
              <a:t>What is ROS?</a:t>
            </a:r>
          </a:p>
        </p:txBody>
      </p:sp>
    </p:spTree>
    <p:extLst>
      <p:ext uri="{BB962C8B-B14F-4D97-AF65-F5344CB8AC3E}">
        <p14:creationId xmlns:p14="http://schemas.microsoft.com/office/powerpoint/2010/main" val="2978655319"/>
      </p:ext>
    </p:extLst>
  </p:cSld>
  <p:clrMapOvr>
    <a:masterClrMapping/>
  </p:clrMapOvr>
</p:sld>
</file>

<file path=ppt/theme/theme1.xml><?xml version="1.0" encoding="utf-8"?>
<a:theme xmlns:a="http://schemas.openxmlformats.org/drawingml/2006/main" name="chessTemplate-smithchart-white">
  <a:themeElements>
    <a:clrScheme name="chessTemplate-smithchart-whit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69696"/>
      </a:accent1>
      <a:accent2>
        <a:srgbClr val="333399"/>
      </a:accent2>
      <a:accent3>
        <a:srgbClr val="FFFFFF"/>
      </a:accent3>
      <a:accent4>
        <a:srgbClr val="000000"/>
      </a:accent4>
      <a:accent5>
        <a:srgbClr val="C9C9C9"/>
      </a:accent5>
      <a:accent6>
        <a:srgbClr val="2D2D8A"/>
      </a:accent6>
      <a:hlink>
        <a:srgbClr val="0000CC"/>
      </a:hlink>
      <a:folHlink>
        <a:srgbClr val="0000CC"/>
      </a:folHlink>
    </a:clrScheme>
    <a:fontScheme name="chessTemplate-smithchart-white">
      <a:majorFont>
        <a:latin typeface="Bookman Old Style"/>
        <a:ea typeface=""/>
        <a:cs typeface="Arial"/>
      </a:majorFont>
      <a:minorFont>
        <a:latin typeface="Bookman Old Styl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man Old Style" pitchFamily="18" charset="0"/>
            <a:cs typeface="Arial" charset="0"/>
          </a:defRPr>
        </a:defPPr>
      </a:lst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>
    <a:extraClrScheme>
      <a:clrScheme name="chessTemplate-smithchart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2D2D8A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흐름">
  <a:themeElements>
    <a:clrScheme name="1_흐름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_흐름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흐름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흐름">
  <a:themeElements>
    <a:clrScheme name="1_흐름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_흐름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흐름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흐름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hessTemplate-smithchart-white">
  <a:themeElements>
    <a:clrScheme name="chessTemplate-smithchart-whit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69696"/>
      </a:accent1>
      <a:accent2>
        <a:srgbClr val="333399"/>
      </a:accent2>
      <a:accent3>
        <a:srgbClr val="FFFFFF"/>
      </a:accent3>
      <a:accent4>
        <a:srgbClr val="000000"/>
      </a:accent4>
      <a:accent5>
        <a:srgbClr val="C9C9C9"/>
      </a:accent5>
      <a:accent6>
        <a:srgbClr val="2D2D8A"/>
      </a:accent6>
      <a:hlink>
        <a:srgbClr val="0000CC"/>
      </a:hlink>
      <a:folHlink>
        <a:srgbClr val="0000CC"/>
      </a:folHlink>
    </a:clrScheme>
    <a:fontScheme name="chessTemplate-smithchart-white">
      <a:majorFont>
        <a:latin typeface="Bookman Old Style"/>
        <a:ea typeface=""/>
        <a:cs typeface="Arial"/>
      </a:majorFont>
      <a:minorFont>
        <a:latin typeface="Bookman Old Styl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chessTemplate-smithchart-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essTemplate-smithchart-whi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essTemplate-smithchart-whi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2D2D8A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32748</TotalTime>
  <Words>3854</Words>
  <Application>Microsoft Office PowerPoint</Application>
  <PresentationFormat>화면 슬라이드 쇼(4:3)</PresentationFormat>
  <Paragraphs>488</Paragraphs>
  <Slides>37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HY헤드라인M</vt:lpstr>
      <vt:lpstr>굴림</vt:lpstr>
      <vt:lpstr>맑은 고딕</vt:lpstr>
      <vt:lpstr>Arial</vt:lpstr>
      <vt:lpstr>Bookman Old Style</vt:lpstr>
      <vt:lpstr>Calibri</vt:lpstr>
      <vt:lpstr>Tahoma</vt:lpstr>
      <vt:lpstr>Times New Roman</vt:lpstr>
      <vt:lpstr>Verdana</vt:lpstr>
      <vt:lpstr>Wingdings</vt:lpstr>
      <vt:lpstr>chessTemplate-smithchart-white</vt:lpstr>
      <vt:lpstr>5_흐름</vt:lpstr>
      <vt:lpstr>6_흐름</vt:lpstr>
      <vt:lpstr>1_chessTemplate-smithchart-white</vt:lpstr>
      <vt:lpstr>EE405A Robotics Operating System (ROS) - 1</vt:lpstr>
      <vt:lpstr>Experiment Objectives</vt:lpstr>
      <vt:lpstr>Ubuntu Installation</vt:lpstr>
      <vt:lpstr>Ubuntu Installation</vt:lpstr>
      <vt:lpstr>Ubuntu Installation</vt:lpstr>
      <vt:lpstr>Background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Robotics Operating System(ROS)</vt:lpstr>
      <vt:lpstr>Applications of ROS</vt:lpstr>
      <vt:lpstr>Applications of ROS</vt:lpstr>
      <vt:lpstr>Applications of ROS</vt:lpstr>
      <vt:lpstr>ROS Tutorial</vt:lpstr>
      <vt:lpstr>Installation &amp; Configuration of ROS</vt:lpstr>
      <vt:lpstr>Installation &amp; Configuration of ROS</vt:lpstr>
      <vt:lpstr>Installation &amp; Configuration of ROS</vt:lpstr>
      <vt:lpstr>Installation &amp; Configuration of ROS</vt:lpstr>
      <vt:lpstr>Installation &amp; Configuration of ROS</vt:lpstr>
      <vt:lpstr>ROS Package Tutorial – TurtleSim</vt:lpstr>
      <vt:lpstr>ROS Package Tutorial – TurtleSim</vt:lpstr>
      <vt:lpstr>ROS Package Tutorial – TurtleSim</vt:lpstr>
      <vt:lpstr>ROS Topic</vt:lpstr>
      <vt:lpstr>ROS Topic</vt:lpstr>
      <vt:lpstr>ROS Topic</vt:lpstr>
      <vt:lpstr>ROS Commands</vt:lpstr>
      <vt:lpstr>Tips – Terminator</vt:lpstr>
      <vt:lpstr>Tips – Terminator</vt:lpstr>
      <vt:lpstr>Experiment Summaries</vt:lpstr>
      <vt:lpstr>Experiment Objectives</vt:lpstr>
      <vt:lpstr>Q &amp; A</vt:lpstr>
    </vt:vector>
  </TitlesOfParts>
  <Company>EECS - 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ESCHER Update  Moving OCP to embedded linux</dc:title>
  <dc:creator>Jonathan Sprinkle</dc:creator>
  <cp:lastModifiedBy>Seong Hyunki</cp:lastModifiedBy>
  <cp:revision>934</cp:revision>
  <dcterms:created xsi:type="dcterms:W3CDTF">2005-11-28T18:15:20Z</dcterms:created>
  <dcterms:modified xsi:type="dcterms:W3CDTF">2021-03-12T06:34:09Z</dcterms:modified>
</cp:coreProperties>
</file>